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6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0999"/>
    <a:srgbClr val="000099"/>
    <a:srgbClr val="FAF0F0"/>
    <a:srgbClr val="FFFFCC"/>
    <a:srgbClr val="A2CB9B"/>
    <a:srgbClr val="E8F7AF"/>
    <a:srgbClr val="FFFF99"/>
    <a:srgbClr val="C8A094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9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solidFill>
                <a:srgbClr val="470999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  <c:pt idx="3">
                  <c:v>VIŠAK PRIHODA POSLOVANJA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76.569999999999993</c:v>
                </c:pt>
                <c:pt idx="1">
                  <c:v>3.71</c:v>
                </c:pt>
                <c:pt idx="2">
                  <c:v>13.36</c:v>
                </c:pt>
                <c:pt idx="3">
                  <c:v>6.36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03876312335958"/>
          <c:y val="0.74254060039370073"/>
          <c:w val="0.49630807086614176"/>
          <c:h val="0.194959399606299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7,73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0E-49CC-8F99-4043FBA95C2A}"/>
                </c:ext>
              </c:extLst>
            </c:dLbl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38.15</c:v>
                </c:pt>
                <c:pt idx="1">
                  <c:v>54.12</c:v>
                </c:pt>
                <c:pt idx="2">
                  <c:v>7.73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13,94 %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0,82 %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0,81 %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aseline="0" dirty="0"/>
                      <a:t>8,93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layout>
                <c:manualLayout>
                  <c:x val="2.4680741491095743E-2"/>
                  <c:y val="-1.236952645410723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43,23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layout>
                <c:manualLayout>
                  <c:x val="0"/>
                  <c:y val="2.7831434521741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14,98 %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7,48 %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2,07 %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7,73 %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0.1394</c:v>
                </c:pt>
                <c:pt idx="1">
                  <c:v>0.82</c:v>
                </c:pt>
                <c:pt idx="2">
                  <c:v>0.81</c:v>
                </c:pt>
                <c:pt idx="3">
                  <c:v>8.93</c:v>
                </c:pt>
                <c:pt idx="4">
                  <c:v>43.23</c:v>
                </c:pt>
                <c:pt idx="5">
                  <c:v>0.01</c:v>
                </c:pt>
                <c:pt idx="6">
                  <c:v>14.98</c:v>
                </c:pt>
                <c:pt idx="7">
                  <c:v>7.48</c:v>
                </c:pt>
                <c:pt idx="8">
                  <c:v>2.0699999999999998</c:v>
                </c:pt>
                <c:pt idx="9">
                  <c:v>7.73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7.118.180,00 </a:t>
          </a:r>
          <a:r>
            <a:rPr lang="hr-HR" b="1" dirty="0" err="1">
              <a:solidFill>
                <a:srgbClr val="002060"/>
              </a:solidFill>
            </a:rPr>
            <a:t>eur</a:t>
          </a:r>
          <a:endParaRPr lang="hr-HR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</a:t>
          </a:r>
          <a:r>
            <a:rPr lang="hr-HR" b="1" dirty="0">
              <a:solidFill>
                <a:srgbClr val="002060"/>
              </a:solidFill>
            </a:rPr>
            <a:t>7.118.180,00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hr-HR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b="1" dirty="0">
            <a:solidFill>
              <a:schemeClr val="tx2">
                <a:lumMod val="75000"/>
              </a:schemeClr>
            </a:solidFill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7.118.180,00 </a:t>
          </a:r>
          <a:r>
            <a:rPr lang="hr-HR" sz="2000" b="1" dirty="0" err="1">
              <a:solidFill>
                <a:srgbClr val="002060"/>
              </a:solidFill>
            </a:rPr>
            <a:t>eur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2027.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7.118.180,00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</a:t>
          </a:r>
          <a:r>
            <a:rPr lang="hr-HR" sz="2000" b="1" kern="1200" dirty="0">
              <a:solidFill>
                <a:srgbClr val="002060"/>
              </a:solidFill>
            </a:rPr>
            <a:t>7.118.180,00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2027.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2026.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7.118.180,00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TREĆE IZMJENE PRORAČUNA OPĆINE ZEMUNIK DONJI ZA 2025. GODINU I PROJEKCIJE ZA 2026. i 2027.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Donji, srpanj 2025.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Treće izmjene proračuna Općine Zemunik Donji za 2025. godinu i projekcija za 2026. i 2027.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3895223615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1158347918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02524"/>
              </p:ext>
            </p:extLst>
          </p:nvPr>
        </p:nvGraphicFramePr>
        <p:xfrm>
          <a:off x="115246" y="2538195"/>
          <a:ext cx="556537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9746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1121739">
                  <a:extLst>
                    <a:ext uri="{9D8B030D-6E8A-4147-A177-3AD203B41FA5}">
                      <a16:colId xmlns:a16="http://schemas.microsoft.com/office/drawing/2014/main" val="1634987010"/>
                    </a:ext>
                  </a:extLst>
                </a:gridCol>
                <a:gridCol w="731757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381029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</a:t>
                      </a:r>
                      <a:r>
                        <a:rPr lang="hr-HR" sz="1100" dirty="0" err="1"/>
                        <a:t>eur</a:t>
                      </a:r>
                      <a:r>
                        <a:rPr lang="hr-HR" sz="1100" dirty="0"/>
                        <a:t>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Druge izmjene plana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Treće izmjene plana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5.621.767,63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5.450.467,63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76,57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1.671.087,63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1.825.287,63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25,64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2.694.300,00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2.283.300,00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32,08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98.700,00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112.200,00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1,58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1.108.580,00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1.176.580,00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16,53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332583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10.000,00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0,61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222.000,00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264.000,00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3,71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951.000,00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13,36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9 VIŠAK PRIHODA POSLOVANJA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452.712,37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452.712,37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6,36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21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r>
                        <a:rPr lang="hr-HR" sz="1100" b="1" dirty="0"/>
                        <a:t>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6.296.480,00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7.118.180,00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5068" y="2311292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2025.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8027643"/>
              </p:ext>
            </p:extLst>
          </p:nvPr>
        </p:nvGraphicFramePr>
        <p:xfrm>
          <a:off x="4788024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889538"/>
              </p:ext>
            </p:extLst>
          </p:nvPr>
        </p:nvGraphicFramePr>
        <p:xfrm>
          <a:off x="178847" y="2578879"/>
          <a:ext cx="5319218" cy="407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139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693480185"/>
                    </a:ext>
                  </a:extLst>
                </a:gridCol>
                <a:gridCol w="576759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472091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Druge izmjene plana 2025.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Treće izmjene plana 2025.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2.563.580,00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2.715.780,00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38,15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880.600,00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880.600,00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12,37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1.280.350,00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1.363.350,00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19,15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0,39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102.000,00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1,43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0,54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122.030,00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122.030,00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1,71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163.950,00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181.150,00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2,54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3.582.900,00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3.852.400,00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54,12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7,73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6 MANJAK PRIHODA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5277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6.296.480,00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7.118.180,00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78847" y="2173515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4536441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867255"/>
              </p:ext>
            </p:extLst>
          </p:nvPr>
        </p:nvGraphicFramePr>
        <p:xfrm>
          <a:off x="170700" y="2094136"/>
          <a:ext cx="4257283" cy="4438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65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339631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1005368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1010856">
                  <a:extLst>
                    <a:ext uri="{9D8B030D-6E8A-4147-A177-3AD203B41FA5}">
                      <a16:colId xmlns:a16="http://schemas.microsoft.com/office/drawing/2014/main" val="202976914"/>
                    </a:ext>
                  </a:extLst>
                </a:gridCol>
                <a:gridCol w="576063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Druge izmjene plana 2025.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Treće izmjene plana 2025.</a:t>
                      </a:r>
                    </a:p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932.450,00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991.950,00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13,94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57.550,00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58.050,00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57.600,00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635.500,00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635.500,00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8,93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2.410.100,00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3.077.100,00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43,23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1.420.600,00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1.066.800,00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14,98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533.380,00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533.380,00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7,48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147.200,00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147.200,00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2,07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7,73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6.296.480,00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7.118.180,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5306275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0E8A0-2B22-414E-B7F8-011F8B9D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  <a:b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2025.godini</a:t>
            </a:r>
            <a:br>
              <a:rPr 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endParaRPr lang="hr-HR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893309-189D-4E69-ADF1-B1D44A2C2F67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D9C8E5B-7CFF-49F8-A397-CD0BFCECD288}"/>
              </a:ext>
            </a:extLst>
          </p:cNvPr>
          <p:cNvSpPr/>
          <p:nvPr/>
        </p:nvSpPr>
        <p:spPr>
          <a:xfrm>
            <a:off x="601004" y="2996952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E53129B-1E27-4F3D-A7C0-03648C173829}"/>
              </a:ext>
            </a:extLst>
          </p:cNvPr>
          <p:cNvSpPr/>
          <p:nvPr/>
        </p:nvSpPr>
        <p:spPr>
          <a:xfrm>
            <a:off x="601004" y="427230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AA22EE2-32EA-4436-8FB9-1DA04647CE09}"/>
              </a:ext>
            </a:extLst>
          </p:cNvPr>
          <p:cNvSpPr/>
          <p:nvPr/>
        </p:nvSpPr>
        <p:spPr>
          <a:xfrm>
            <a:off x="4716016" y="164532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1628EF9-5AD8-4AC7-B644-4E473F71EE2C}"/>
              </a:ext>
            </a:extLst>
          </p:cNvPr>
          <p:cNvSpPr/>
          <p:nvPr/>
        </p:nvSpPr>
        <p:spPr>
          <a:xfrm>
            <a:off x="4716016" y="2996952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093FBA-A4C3-4DB6-BAE2-B7F9F64B40A2}"/>
              </a:ext>
            </a:extLst>
          </p:cNvPr>
          <p:cNvSpPr txBox="1"/>
          <p:nvPr/>
        </p:nvSpPr>
        <p:spPr>
          <a:xfrm>
            <a:off x="1595596" y="1645321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491.000,00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35726-84FB-4A96-8E2A-8284A598678E}"/>
              </a:ext>
            </a:extLst>
          </p:cNvPr>
          <p:cNvSpPr txBox="1"/>
          <p:nvPr/>
        </p:nvSpPr>
        <p:spPr>
          <a:xfrm>
            <a:off x="1499511" y="2885712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131.000,00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ADA080-F0FE-4E37-8D8C-1EFA46AC599A}"/>
              </a:ext>
            </a:extLst>
          </p:cNvPr>
          <p:cNvSpPr txBox="1"/>
          <p:nvPr/>
        </p:nvSpPr>
        <p:spPr>
          <a:xfrm>
            <a:off x="1613101" y="4172641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265.000,00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A3D19C-E2B1-4B45-BD8A-A2947B95B70D}"/>
              </a:ext>
            </a:extLst>
          </p:cNvPr>
          <p:cNvSpPr txBox="1"/>
          <p:nvPr/>
        </p:nvSpPr>
        <p:spPr>
          <a:xfrm>
            <a:off x="5716958" y="2885711"/>
            <a:ext cx="23277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pomoćnog igrališta-</a:t>
            </a:r>
          </a:p>
          <a:p>
            <a:r>
              <a:rPr lang="hr-HR" sz="1400" dirty="0"/>
              <a:t>sportski centar Lužine</a:t>
            </a:r>
          </a:p>
          <a:p>
            <a:endParaRPr lang="hr-HR" sz="1400" dirty="0"/>
          </a:p>
          <a:p>
            <a:r>
              <a:rPr lang="hr-HR" sz="1400" dirty="0"/>
              <a:t>100.000,00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4023FA-B8BA-421B-A03F-78C955340000}"/>
              </a:ext>
            </a:extLst>
          </p:cNvPr>
          <p:cNvSpPr txBox="1"/>
          <p:nvPr/>
        </p:nvSpPr>
        <p:spPr>
          <a:xfrm>
            <a:off x="5695852" y="1580709"/>
            <a:ext cx="2975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montažne hale na </a:t>
            </a:r>
            <a:r>
              <a:rPr lang="hr-HR" sz="1400" dirty="0" err="1"/>
              <a:t>sporskom</a:t>
            </a:r>
            <a:r>
              <a:rPr lang="hr-HR" sz="1400" dirty="0"/>
              <a:t> </a:t>
            </a:r>
          </a:p>
          <a:p>
            <a:r>
              <a:rPr lang="hr-HR" sz="1400" dirty="0"/>
              <a:t>centru </a:t>
            </a:r>
            <a:r>
              <a:rPr lang="hr-HR" sz="1400" dirty="0" err="1"/>
              <a:t>Smrdelj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400.000,00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78475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15362</TotalTime>
  <Words>780</Words>
  <Application>Microsoft Office PowerPoint</Application>
  <PresentationFormat>On-screen Show (4:3)</PresentationFormat>
  <Paragraphs>287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TREĆE IZMJENE PRORAČUNA OPĆINE ZEMUNIK DONJI ZA 2025. GODINU I PROJEKCIJE ZA 2026. i 2027. GODINU - vodič za građane - </vt:lpstr>
      <vt:lpstr>Treće izmjene proračuna Općine Zemunik Donji za 2025. godinu i projekcija za 2026. i 2027. godinu</vt:lpstr>
      <vt:lpstr>Prihodi i primici Proračuna Općine Zemunik Donji</vt:lpstr>
      <vt:lpstr>Rashodi i izdaci proračuna Općine Zemunik Donji</vt:lpstr>
      <vt:lpstr>PowerPoint Presentation</vt:lpstr>
      <vt:lpstr>Prioritetni infrastrukturni  Projekti Općine Zemunik Donji u 2025.godini 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1372</cp:revision>
  <cp:lastPrinted>2021-12-13T10:22:53Z</cp:lastPrinted>
  <dcterms:created xsi:type="dcterms:W3CDTF">2014-10-06T07:52:48Z</dcterms:created>
  <dcterms:modified xsi:type="dcterms:W3CDTF">2026-03-19T13:11:08Z</dcterms:modified>
</cp:coreProperties>
</file>