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41" r:id="rId5"/>
    <p:sldId id="342" r:id="rId6"/>
    <p:sldId id="346" r:id="rId7"/>
    <p:sldId id="344" r:id="rId8"/>
    <p:sldId id="343" r:id="rId9"/>
    <p:sldId id="324" r:id="rId10"/>
  </p:sldIdLst>
  <p:sldSz cx="9144000" cy="6858000" type="screen4x3"/>
  <p:notesSz cx="6797675" cy="99298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0999"/>
    <a:srgbClr val="000099"/>
    <a:srgbClr val="FAF0F0"/>
    <a:srgbClr val="FFFFCC"/>
    <a:srgbClr val="A2CB9B"/>
    <a:srgbClr val="E8F7AF"/>
    <a:srgbClr val="FFFF99"/>
    <a:srgbClr val="C8A094"/>
    <a:srgbClr val="006666"/>
    <a:srgbClr val="567A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52" autoAdjust="0"/>
    <p:restoredTop sz="95195" autoAdjust="0"/>
  </p:normalViewPr>
  <p:slideViewPr>
    <p:cSldViewPr>
      <p:cViewPr varScale="1">
        <p:scale>
          <a:sx n="86" d="100"/>
          <a:sy n="86" d="100"/>
        </p:scale>
        <p:origin x="92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3568585958005248"/>
          <c:y val="0.1489712106299213"/>
          <c:w val="0.35362844488188977"/>
          <c:h val="0.5304426673228346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explosion val="7"/>
          <c:dPt>
            <c:idx val="0"/>
            <c:bubble3D val="0"/>
            <c:explosion val="6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152400" h="50800" prst="softRound"/>
              </a:sp3d>
            </c:spPr>
            <c:extLst>
              <c:ext xmlns:c16="http://schemas.microsoft.com/office/drawing/2014/chart" uri="{C3380CC4-5D6E-409C-BE32-E72D297353CC}">
                <c16:uniqueId val="{00000003-BEB8-4387-83D1-803B74A14E8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51000"/>
                      <a:satMod val="130000"/>
                    </a:schemeClr>
                  </a:gs>
                  <a:gs pos="80000">
                    <a:schemeClr val="accent2">
                      <a:shade val="93000"/>
                      <a:satMod val="130000"/>
                    </a:schemeClr>
                  </a:gs>
                  <a:gs pos="100000">
                    <a:schemeClr val="accent2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BEB8-4387-83D1-803B74A14E8D}"/>
              </c:ext>
            </c:extLst>
          </c:dPt>
          <c:dPt>
            <c:idx val="2"/>
            <c:bubble3D val="0"/>
            <c:spPr>
              <a:solidFill>
                <a:srgbClr val="470999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BEB8-4387-83D1-803B74A14E8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hade val="51000"/>
                      <a:satMod val="130000"/>
                    </a:schemeClr>
                  </a:gs>
                  <a:gs pos="80000">
                    <a:schemeClr val="accent4">
                      <a:shade val="93000"/>
                      <a:satMod val="130000"/>
                    </a:schemeClr>
                  </a:gs>
                  <a:gs pos="100000">
                    <a:schemeClr val="accent4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66C8-4926-BC53-F97504DAD9D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PRIHODI POSLOVANJA</c:v>
                </c:pt>
                <c:pt idx="1">
                  <c:v>PRIHODI OD PRODAJE NEFINANCIJSKE IMOVINE</c:v>
                </c:pt>
                <c:pt idx="2">
                  <c:v>PRIMICI OD FINAN.IMOVINE I ZADUŽIVANJA</c:v>
                </c:pt>
                <c:pt idx="3">
                  <c:v>VIŠAK PRIHODA POSLOVANJA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88.37</c:v>
                </c:pt>
                <c:pt idx="1">
                  <c:v>3.83</c:v>
                </c:pt>
                <c:pt idx="3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EB8-4387-83D1-803B74A14E8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layout>
        <c:manualLayout>
          <c:xMode val="edge"/>
          <c:yMode val="edge"/>
          <c:x val="0.2403876312335958"/>
          <c:y val="0.74254060039370073"/>
          <c:w val="0.49630807086614176"/>
          <c:h val="0.1949593996062992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65100" prst="coolSlant"/>
              <a:contourClr>
                <a:srgbClr val="000000"/>
              </a:contourClr>
            </a:sp3d>
          </c:spPr>
          <c:explosion val="4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9D3F-4530-A0D9-2647AC9CC084}"/>
              </c:ext>
            </c:extLst>
          </c:dPt>
          <c:dPt>
            <c:idx val="1"/>
            <c:bubble3D val="0"/>
            <c:explosion val="5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3F-4530-A0D9-2647AC9CC08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1D0E-49CC-8F99-4043FBA95C2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T w="165100" prst="coolSlan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D0E-49CC-8F99-4043FBA95C2A}"/>
              </c:ext>
            </c:extLst>
          </c:dPt>
          <c:dLbls>
            <c:spPr>
              <a:noFill/>
              <a:ln>
                <a:solidFill>
                  <a:schemeClr val="accent2">
                    <a:lumMod val="7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FINAN.IMOVINU I OTPLATE ZAJMOVA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41.96</c:v>
                </c:pt>
                <c:pt idx="1">
                  <c:v>55.47</c:v>
                </c:pt>
                <c:pt idx="2">
                  <c:v>2.57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3F-4530-A0D9-2647AC9CC0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sr-Latn-R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650926584282577"/>
          <c:y val="0.14800837247591797"/>
          <c:w val="0.52347110533587571"/>
          <c:h val="0.7779078736242420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15,90 %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E66-4C75-A743-35657C6A7E2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0,99 %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E66-4C75-A743-35657C6A7E26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0,15 %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E66-4C75-A743-35657C6A7E26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10,96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E66-4C75-A743-35657C6A7E26}"/>
                </c:ext>
              </c:extLst>
            </c:dLbl>
            <c:dLbl>
              <c:idx val="4"/>
              <c:layout>
                <c:manualLayout>
                  <c:x val="2.4680741491095743E-2"/>
                  <c:y val="-1.2369526454107231E-2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34,95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8E66-4C75-A743-35657C6A7E26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0,01</a:t>
                    </a:r>
                    <a:r>
                      <a:rPr lang="en-US" baseline="0" dirty="0"/>
                      <a:t> </a:t>
                    </a:r>
                    <a:r>
                      <a:rPr lang="en-US" dirty="0"/>
                      <a:t>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E66-4C75-A743-35657C6A7E26}"/>
                </c:ext>
              </c:extLst>
            </c:dLbl>
            <c:dLbl>
              <c:idx val="6"/>
              <c:layout>
                <c:manualLayout>
                  <c:x val="0"/>
                  <c:y val="2.78314345217412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22,71 %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8E66-4C75-A743-35657C6A7E2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9,20 %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E66-4C75-A743-35657C6A7E26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 dirty="0"/>
                      <a:t>2,54 %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8E66-4C75-A743-35657C6A7E26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 baseline="0" dirty="0"/>
                      <a:t>2,59 %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8E66-4C75-A743-35657C6A7E2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Opće javne usluge</c:v>
                </c:pt>
                <c:pt idx="1">
                  <c:v>Javni red i sigurnost</c:v>
                </c:pt>
                <c:pt idx="2">
                  <c:v>Ekonomski poslovi</c:v>
                </c:pt>
                <c:pt idx="3">
                  <c:v>Zaštita okoliša</c:v>
                </c:pt>
                <c:pt idx="4">
                  <c:v>Usluge unapređenja stanovanja zajednice</c:v>
                </c:pt>
                <c:pt idx="5">
                  <c:v>Zdravstvo</c:v>
                </c:pt>
                <c:pt idx="6">
                  <c:v>Rekreacija, kultura i religija</c:v>
                </c:pt>
                <c:pt idx="7">
                  <c:v>Obrazovanje</c:v>
                </c:pt>
                <c:pt idx="8">
                  <c:v>Socijalna zaštita</c:v>
                </c:pt>
                <c:pt idx="9">
                  <c:v>Izdaci za finan.imovinu i otplate zajmova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 formatCode="0.00%">
                  <c:v>0.159</c:v>
                </c:pt>
                <c:pt idx="1">
                  <c:v>0.99</c:v>
                </c:pt>
                <c:pt idx="2">
                  <c:v>0.15</c:v>
                </c:pt>
                <c:pt idx="3">
                  <c:v>10.96</c:v>
                </c:pt>
                <c:pt idx="4">
                  <c:v>34.950000000000003</c:v>
                </c:pt>
                <c:pt idx="5">
                  <c:v>0.01</c:v>
                </c:pt>
                <c:pt idx="6">
                  <c:v>22.71</c:v>
                </c:pt>
                <c:pt idx="7">
                  <c:v>9.1999999999999993</c:v>
                </c:pt>
                <c:pt idx="8">
                  <c:v>2.54</c:v>
                </c:pt>
                <c:pt idx="9">
                  <c:v>2.59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66-4C75-A743-35657C6A7E2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15"/>
        <c:overlap val="-20"/>
        <c:axId val="743998015"/>
        <c:axId val="815065487"/>
      </c:barChart>
      <c:catAx>
        <c:axId val="743998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sr-Latn-RS"/>
          </a:p>
        </c:txPr>
        <c:crossAx val="815065487"/>
        <c:crosses val="autoZero"/>
        <c:auto val="1"/>
        <c:lblAlgn val="ctr"/>
        <c:lblOffset val="100"/>
        <c:noMultiLvlLbl val="0"/>
      </c:catAx>
      <c:valAx>
        <c:axId val="815065487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743998015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chemeClr val="accent2">
          <a:lumMod val="75000"/>
        </a:schemeClr>
      </a:solidFill>
    </a:ln>
    <a:effectLst/>
  </c:spPr>
  <c:txPr>
    <a:bodyPr/>
    <a:lstStyle/>
    <a:p>
      <a:pPr>
        <a:defRPr/>
      </a:pPr>
      <a:endParaRPr lang="sr-Latn-R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rgbClr val="002060"/>
              </a:solidFill>
            </a:rPr>
            <a:t>Prihodi i primici </a:t>
          </a:r>
          <a:r>
            <a:rPr lang="hr-HR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b="1" dirty="0">
              <a:solidFill>
                <a:srgbClr val="002060"/>
              </a:solidFill>
            </a:rPr>
            <a:t> 5.799.980,00 </a:t>
          </a:r>
          <a:r>
            <a:rPr lang="hr-HR" b="1" dirty="0" err="1">
              <a:solidFill>
                <a:srgbClr val="002060"/>
              </a:solidFill>
            </a:rPr>
            <a:t>eur</a:t>
          </a:r>
          <a:endParaRPr lang="hr-HR" b="1" dirty="0">
            <a:solidFill>
              <a:srgbClr val="002060"/>
            </a:solidFill>
          </a:endParaRP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b="1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b="1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5</a:t>
          </a:r>
          <a:r>
            <a:rPr lang="hr-HR" b="1" dirty="0">
              <a:solidFill>
                <a:schemeClr val="tx2">
                  <a:lumMod val="75000"/>
                </a:schemeClr>
              </a:solidFill>
            </a:rPr>
            <a:t>.799.980,00 </a:t>
          </a:r>
          <a:r>
            <a:rPr lang="hr-HR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b="1" dirty="0">
            <a:solidFill>
              <a:schemeClr val="tx2">
                <a:lumMod val="75000"/>
              </a:schemeClr>
            </a:solidFill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2"/>
      <dgm:spPr/>
    </dgm:pt>
    <dgm:pt modelId="{4981C8DB-4C1C-4358-8500-B5F48EC7587F}" type="pres">
      <dgm:prSet presAssocID="{1DB8DC99-D35A-4223-BD85-F68ED6C62FF2}" presName="parentText" presStyleLbl="node1" presStyleIdx="0" presStyleCnt="2" custScaleX="142857">
        <dgm:presLayoutVars>
          <dgm:chMax val="0"/>
          <dgm:bulletEnabled val="1"/>
        </dgm:presLayoutVars>
      </dgm:prSet>
      <dgm:spPr/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2">
        <dgm:presLayoutVars>
          <dgm:bulletEnabled val="1"/>
        </dgm:presLayoutVars>
      </dgm:prSet>
      <dgm:spPr/>
    </dgm:pt>
    <dgm:pt modelId="{E1928073-0EDE-46F4-95EC-15E5C6208B1E}" type="pres">
      <dgm:prSet presAssocID="{74A7E9DE-96A0-4811-8EBA-D02691DF4983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0" presStyleCnt="2"/>
      <dgm:spPr/>
    </dgm:pt>
    <dgm:pt modelId="{45186DC0-E01C-49BC-979F-F37A4A4E2488}" type="pres">
      <dgm:prSet presAssocID="{E3160682-CCB9-4AF6-880E-2F87ECC66255}" presName="parentText" presStyleLbl="node1" presStyleIdx="1" presStyleCnt="2" custScaleX="142857">
        <dgm:presLayoutVars>
          <dgm:chMax val="0"/>
          <dgm:bulletEnabled val="1"/>
        </dgm:presLayoutVars>
      </dgm:prSet>
      <dgm:spPr/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1" destOrd="0" parTransId="{1090C4C3-3CC2-4D88-80CE-12BBD8EF511A}" sibTransId="{9932B054-E083-4BB4-A81D-7F73A35B037A}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EEB42CF-04F5-4FEE-BDE4-E70BA35758D7}" type="presParOf" srcId="{AFE17CD3-89E7-438D-9FE0-89070C29B761}" destId="{52E95BF8-B6B9-4E21-8294-434A245A2965}" srcOrd="4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5" destOrd="0" presId="urn:microsoft.com/office/officeart/2005/8/layout/list1"/>
    <dgm:cxn modelId="{16AD6BB0-E23C-4CAB-9E71-E195C24A6585}" type="presParOf" srcId="{AFE17CD3-89E7-438D-9FE0-89070C29B761}" destId="{D69C3A2C-23A7-4093-9185-2F5E434868C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5.799.980,00 </a:t>
          </a:r>
          <a:r>
            <a:rPr lang="hr-HR" sz="2000" b="1" dirty="0" err="1">
              <a:solidFill>
                <a:srgbClr val="002060"/>
              </a:solidFill>
            </a:rPr>
            <a:t>eur</a:t>
          </a:r>
          <a:endParaRPr lang="hr-HR" sz="2000" b="1" dirty="0">
            <a:solidFill>
              <a:srgbClr val="002060"/>
            </a:solidFill>
          </a:endParaRP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>
        <a:solidFill>
          <a:schemeClr val="accent1"/>
        </a:soli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2027.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>
        <a:solidFill>
          <a:schemeClr val="accent3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dirty="0">
            <a:solidFill>
              <a:schemeClr val="tx2">
                <a:lumMod val="75000"/>
              </a:schemeClr>
            </a:solidFill>
          </a:endParaRP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</dgm:pt>
    <dgm:pt modelId="{C9602C84-F0EE-4D07-BF0F-946FCBF767F4}" type="pres">
      <dgm:prSet presAssocID="{232A567F-04B6-4416-A29E-E0DAAE320021}" presName="entireBox" presStyleLbl="node1" presStyleIdx="0" presStyleCnt="3"/>
      <dgm:spPr/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>
        <dgm:presLayoutVars>
          <dgm:bulletEnabled val="1"/>
        </dgm:presLayoutVars>
      </dgm:prSet>
      <dgm:spPr/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</dgm:pt>
    <dgm:pt modelId="{3F90D2B3-D5D2-48AF-9013-DDA23FA4EEA3}" type="pres">
      <dgm:prSet presAssocID="{1F1D8239-A27E-488F-993A-FCF6DE437581}" presName="arrow" presStyleLbl="node1" presStyleIdx="1" presStyleCnt="3"/>
      <dgm:spPr/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</dgm:pt>
    <dgm:pt modelId="{78B5DC7C-F5D5-47BC-85DF-8C8A624444AF}" type="pres">
      <dgm:prSet presAssocID="{04444011-23E9-425C-9481-AF1AC77B8543}" presName="arrow" presStyleLbl="node1" presStyleIdx="2" presStyleCnt="3" custLinFactNeighborY="-4567"/>
      <dgm:spPr/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>
        <dgm:presLayoutVars>
          <dgm:bulletEnabled val="1"/>
        </dgm:presLayoutVars>
      </dgm:prSet>
      <dgm:spPr/>
    </dgm:pt>
  </dgm:ptLst>
  <dgm:cxnLst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896217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207863" y="6010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Prihodi i primici </a:t>
          </a:r>
          <a:r>
            <a:rPr lang="hr-HR" sz="20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2000" b="1" kern="1200" dirty="0">
              <a:solidFill>
                <a:srgbClr val="002060"/>
              </a:solidFill>
            </a:rPr>
            <a:t> 5.799.980,00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236684" y="629838"/>
        <a:ext cx="4099615" cy="532758"/>
      </dsp:txXfrm>
    </dsp:sp>
    <dsp:sp modelId="{D69C3A2C-23A7-4093-9185-2F5E434868C1}">
      <dsp:nvSpPr>
        <dsp:cNvPr id="0" name=""/>
        <dsp:cNvSpPr/>
      </dsp:nvSpPr>
      <dsp:spPr>
        <a:xfrm>
          <a:off x="0" y="1803418"/>
          <a:ext cx="4366191" cy="504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207863" y="1508217"/>
          <a:ext cx="4157257" cy="59040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5522" tIns="0" rIns="11552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Rashodi i izdaci 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  <a:latin typeface="Times New Roman"/>
              <a:cs typeface="Times New Roman"/>
            </a:rPr>
            <a:t>→ 5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.799.980,00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236684" y="1537038"/>
        <a:ext cx="4099615" cy="53275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535150"/>
          <a:ext cx="4427984" cy="1160315"/>
        </a:xfrm>
        <a:prstGeom prst="rec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2027.</a:t>
          </a:r>
        </a:p>
      </dsp:txBody>
      <dsp:txXfrm>
        <a:off x="0" y="3535150"/>
        <a:ext cx="4427984" cy="626570"/>
      </dsp:txXfrm>
    </dsp:sp>
    <dsp:sp modelId="{C0592647-F43B-4F97-9459-C51FD38FECFF}">
      <dsp:nvSpPr>
        <dsp:cNvPr id="0" name=""/>
        <dsp:cNvSpPr/>
      </dsp:nvSpPr>
      <dsp:spPr>
        <a:xfrm>
          <a:off x="540" y="4138514"/>
          <a:ext cx="4426902" cy="533745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3.137.859,10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540" y="4138514"/>
        <a:ext cx="4426902" cy="533745"/>
      </dsp:txXfrm>
    </dsp:sp>
    <dsp:sp modelId="{3F90D2B3-D5D2-48AF-9013-DDA23FA4EEA3}">
      <dsp:nvSpPr>
        <dsp:cNvPr id="0" name=""/>
        <dsp:cNvSpPr/>
      </dsp:nvSpPr>
      <dsp:spPr>
        <a:xfrm rot="10800000">
          <a:off x="0" y="1767990"/>
          <a:ext cx="4427984" cy="1784564"/>
        </a:xfrm>
        <a:prstGeom prst="upArrowCallou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200" b="1" u="sng" kern="1200" dirty="0"/>
            <a:t> za 2026.</a:t>
          </a:r>
        </a:p>
      </dsp:txBody>
      <dsp:txXfrm rot="-10800000">
        <a:off x="0" y="1767990"/>
        <a:ext cx="4427984" cy="626382"/>
      </dsp:txXfrm>
    </dsp:sp>
    <dsp:sp modelId="{FD6BBD5F-4D00-4D8D-A134-A43221E3DEA5}">
      <dsp:nvSpPr>
        <dsp:cNvPr id="0" name=""/>
        <dsp:cNvSpPr/>
      </dsp:nvSpPr>
      <dsp:spPr>
        <a:xfrm>
          <a:off x="1081" y="237626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5.374.759,10 </a:t>
          </a:r>
          <a:r>
            <a:rPr lang="hr-HR" sz="2000" b="1" kern="1200" dirty="0" err="1">
              <a:solidFill>
                <a:schemeClr val="tx2">
                  <a:lumMod val="75000"/>
                </a:schemeClr>
              </a:solidFill>
            </a:rPr>
            <a:t>eur</a:t>
          </a:r>
          <a:endParaRPr lang="hr-HR" sz="2000" b="1" kern="1200" dirty="0">
            <a:solidFill>
              <a:schemeClr val="tx2">
                <a:lumMod val="75000"/>
              </a:schemeClr>
            </a:solidFill>
          </a:endParaRPr>
        </a:p>
      </dsp:txBody>
      <dsp:txXfrm>
        <a:off x="1081" y="2376262"/>
        <a:ext cx="4426902" cy="533584"/>
      </dsp:txXfrm>
    </dsp:sp>
    <dsp:sp modelId="{78B5DC7C-F5D5-47BC-85DF-8C8A624444AF}">
      <dsp:nvSpPr>
        <dsp:cNvPr id="0" name=""/>
        <dsp:cNvSpPr/>
      </dsp:nvSpPr>
      <dsp:spPr>
        <a:xfrm rot="10800000">
          <a:off x="0" y="0"/>
          <a:ext cx="4427984" cy="1784564"/>
        </a:xfrm>
        <a:prstGeom prst="upArrowCallout">
          <a:avLst/>
        </a:prstGeom>
        <a:solidFill>
          <a:schemeClr val="accent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2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2025.</a:t>
          </a:r>
        </a:p>
      </dsp:txBody>
      <dsp:txXfrm rot="-10800000">
        <a:off x="0" y="0"/>
        <a:ext cx="4427984" cy="626382"/>
      </dsp:txXfrm>
    </dsp:sp>
    <dsp:sp modelId="{98FF8CC7-AE5E-42D1-9C81-CD1D23024AF6}">
      <dsp:nvSpPr>
        <dsp:cNvPr id="0" name=""/>
        <dsp:cNvSpPr/>
      </dsp:nvSpPr>
      <dsp:spPr>
        <a:xfrm>
          <a:off x="540" y="627212"/>
          <a:ext cx="4426902" cy="533584"/>
        </a:xfrm>
        <a:prstGeom prst="rect">
          <a:avLst/>
        </a:prstGeom>
        <a:solidFill>
          <a:schemeClr val="accent3">
            <a:lumMod val="20000"/>
            <a:lumOff val="80000"/>
            <a:alpha val="9000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1" kern="1200" dirty="0">
              <a:solidFill>
                <a:srgbClr val="002060"/>
              </a:solidFill>
            </a:rPr>
            <a:t>5.799.980,00 </a:t>
          </a:r>
          <a:r>
            <a:rPr lang="hr-HR" sz="2000" b="1" kern="1200" dirty="0" err="1">
              <a:solidFill>
                <a:srgbClr val="002060"/>
              </a:solidFill>
            </a:rPr>
            <a:t>eur</a:t>
          </a:r>
          <a:endParaRPr lang="hr-HR" sz="2000" b="1" kern="1200" dirty="0">
            <a:solidFill>
              <a:srgbClr val="002060"/>
            </a:solidFill>
          </a:endParaRPr>
        </a:p>
      </dsp:txBody>
      <dsp:txXfrm>
        <a:off x="540" y="627212"/>
        <a:ext cx="4426902" cy="5335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53" tIns="46028" rIns="92053" bIns="46028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16667"/>
            <a:ext cx="5438140" cy="4468416"/>
          </a:xfrm>
          <a:prstGeom prst="rect">
            <a:avLst/>
          </a:prstGeom>
        </p:spPr>
        <p:txBody>
          <a:bodyPr vert="horz" lIns="92053" tIns="46028" rIns="92053" bIns="46028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431599"/>
            <a:ext cx="2945660" cy="496491"/>
          </a:xfrm>
          <a:prstGeom prst="rect">
            <a:avLst/>
          </a:prstGeom>
        </p:spPr>
        <p:txBody>
          <a:bodyPr vert="horz" lIns="92053" tIns="46028" rIns="92053" bIns="46028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19.3.2026.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.g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br>
              <a:rPr lang="hr-HR" sz="1400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chemeClr val="tx2">
                    <a:lumMod val="75000"/>
                  </a:schemeClr>
                </a:solidFill>
              </a:rPr>
              <a:t>PRVE IZMJENE PRORAČUNA OPĆINE ZEMUNIK DONJI ZA 2025. GODINU I PROJEKCIJE ZA 2026. i 2027.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-</a:t>
            </a:r>
            <a:r>
              <a:rPr lang="hr-HR" sz="31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hr-HR" sz="2900" dirty="0">
                <a:solidFill>
                  <a:schemeClr val="accent1">
                    <a:lumMod val="75000"/>
                  </a:schemeClr>
                </a:solidFill>
              </a:rPr>
              <a:t>vodič za građane -</a:t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840760" cy="127048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 algn="ctr"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1800" b="1" dirty="0">
                <a:solidFill>
                  <a:srgbClr val="002060"/>
                </a:solidFill>
              </a:rPr>
              <a:t>Zemunik Donji, veljača 2025.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1866C63-08A9-4217-ACB8-EF8B04CC1EA5}"/>
              </a:ext>
            </a:extLst>
          </p:cNvPr>
          <p:cNvGrpSpPr/>
          <p:nvPr/>
        </p:nvGrpSpPr>
        <p:grpSpPr>
          <a:xfrm>
            <a:off x="6792970" y="290514"/>
            <a:ext cx="2351030" cy="776608"/>
            <a:chOff x="456144" y="583149"/>
            <a:chExt cx="2376265" cy="1091675"/>
          </a:xfrm>
          <a:solidFill>
            <a:schemeClr val="accent1">
              <a:lumMod val="75000"/>
            </a:schemeClr>
          </a:solidFill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BB90446-D46A-4C2E-B1FE-7036B5419247}"/>
                </a:ext>
              </a:extLst>
            </p:cNvPr>
            <p:cNvSpPr/>
            <p:nvPr/>
          </p:nvSpPr>
          <p:spPr>
            <a:xfrm>
              <a:off x="456144" y="583149"/>
              <a:ext cx="2376265" cy="109167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 dirty="0"/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2563781F-1874-4FFF-8E54-D456D19558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533" y="893413"/>
              <a:ext cx="291257" cy="492213"/>
            </a:xfrm>
            <a:prstGeom prst="rect">
              <a:avLst/>
            </a:prstGeom>
            <a:grpFill/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59F669F8-9711-4A5D-8094-1223BF13D8EA}"/>
                </a:ext>
              </a:extLst>
            </p:cNvPr>
            <p:cNvSpPr txBox="1"/>
            <p:nvPr/>
          </p:nvSpPr>
          <p:spPr>
            <a:xfrm>
              <a:off x="1352046" y="680527"/>
              <a:ext cx="1421502" cy="8220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hr-HR" sz="1600" b="1" dirty="0">
                  <a:solidFill>
                    <a:srgbClr val="FFFF00"/>
                  </a:solidFill>
                </a:rPr>
                <a:t>Općina </a:t>
              </a:r>
            </a:p>
            <a:p>
              <a:r>
                <a:rPr lang="hr-HR" sz="1600" b="1" dirty="0">
                  <a:solidFill>
                    <a:srgbClr val="FFFF00"/>
                  </a:solidFill>
                </a:rPr>
                <a:t>Zemunik Donji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3A64D3C8-C02F-4BE7-86F7-490D85C3F2E8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485" y="2780928"/>
            <a:ext cx="5354827" cy="2419852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Prve izmjene proračuna Općine Zemunik Donji za 2025. godinu i projekcija za 2026. i 2027.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2503845517"/>
              </p:ext>
            </p:extLst>
          </p:nvPr>
        </p:nvGraphicFramePr>
        <p:xfrm>
          <a:off x="4644008" y="1096628"/>
          <a:ext cx="4366191" cy="290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2826467276"/>
              </p:ext>
            </p:extLst>
          </p:nvPr>
        </p:nvGraphicFramePr>
        <p:xfrm>
          <a:off x="96073" y="1844824"/>
          <a:ext cx="4427984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5" name="Kutni poveznik 14"/>
          <p:cNvCxnSpPr/>
          <p:nvPr/>
        </p:nvCxnSpPr>
        <p:spPr>
          <a:xfrm rot="10800000" flipV="1">
            <a:off x="4644008" y="2708920"/>
            <a:ext cx="288032" cy="144016"/>
          </a:xfrm>
          <a:prstGeom prst="bentConnector3">
            <a:avLst>
              <a:gd name="adj1" fmla="val 5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>
            <a:off x="4788024" y="2852936"/>
            <a:ext cx="0" cy="43204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 flipH="1">
            <a:off x="4788024" y="3284984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Ravni poveznik 37"/>
          <p:cNvCxnSpPr/>
          <p:nvPr/>
        </p:nvCxnSpPr>
        <p:spPr>
          <a:xfrm flipV="1">
            <a:off x="4788024" y="2132856"/>
            <a:ext cx="0" cy="57606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vni poveznik 39"/>
          <p:cNvCxnSpPr/>
          <p:nvPr/>
        </p:nvCxnSpPr>
        <p:spPr>
          <a:xfrm>
            <a:off x="4788024" y="2132856"/>
            <a:ext cx="14401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2"/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85F6C6-18D2-4CD0-992C-6F1E01EA39B5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B29840B-55B9-4CD4-B3A3-872CA7B97D5F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278" y="3575495"/>
            <a:ext cx="4067314" cy="31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B9DB16-E793-4BF0-BBB7-FD64B0EC0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Prihodi i primici Proračuna Općine Zemunik 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5E4EC14-0E05-43E5-A6AF-EAD59E5712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ABFD41F9-7E24-46BF-BFC6-D4C12AC9C885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3">
            <a:extLst>
              <a:ext uri="{FF2B5EF4-FFF2-40B4-BE49-F238E27FC236}">
                <a16:creationId xmlns:a16="http://schemas.microsoft.com/office/drawing/2014/main" id="{11AD3AC9-EF11-4003-8EF6-AF893C8CBD84}"/>
              </a:ext>
            </a:extLst>
          </p:cNvPr>
          <p:cNvSpPr/>
          <p:nvPr/>
        </p:nvSpPr>
        <p:spPr>
          <a:xfrm>
            <a:off x="1763688" y="1049408"/>
            <a:ext cx="4888592" cy="126188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Općine Zemunik Donji sastoje se od:</a:t>
            </a:r>
            <a:endParaRPr lang="hr-HR" sz="1400" dirty="0"/>
          </a:p>
          <a:p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sz="1400" b="1" i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A4923905-6FE0-4457-BF74-7D0CD2338E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7418999"/>
              </p:ext>
            </p:extLst>
          </p:nvPr>
        </p:nvGraphicFramePr>
        <p:xfrm>
          <a:off x="140046" y="2584464"/>
          <a:ext cx="5565370" cy="4020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5014">
                  <a:extLst>
                    <a:ext uri="{9D8B030D-6E8A-4147-A177-3AD203B41FA5}">
                      <a16:colId xmlns:a16="http://schemas.microsoft.com/office/drawing/2014/main" val="1623766314"/>
                    </a:ext>
                  </a:extLst>
                </a:gridCol>
                <a:gridCol w="1033780">
                  <a:extLst>
                    <a:ext uri="{9D8B030D-6E8A-4147-A177-3AD203B41FA5}">
                      <a16:colId xmlns:a16="http://schemas.microsoft.com/office/drawing/2014/main" val="3233127502"/>
                    </a:ext>
                  </a:extLst>
                </a:gridCol>
                <a:gridCol w="1014819">
                  <a:extLst>
                    <a:ext uri="{9D8B030D-6E8A-4147-A177-3AD203B41FA5}">
                      <a16:colId xmlns:a16="http://schemas.microsoft.com/office/drawing/2014/main" val="1634987010"/>
                    </a:ext>
                  </a:extLst>
                </a:gridCol>
                <a:gridCol w="731757">
                  <a:extLst>
                    <a:ext uri="{9D8B030D-6E8A-4147-A177-3AD203B41FA5}">
                      <a16:colId xmlns:a16="http://schemas.microsoft.com/office/drawing/2014/main" val="650236511"/>
                    </a:ext>
                  </a:extLst>
                </a:gridCol>
              </a:tblGrid>
              <a:tr h="381029"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(u </a:t>
                      </a:r>
                      <a:r>
                        <a:rPr lang="hr-HR" sz="1100" dirty="0" err="1"/>
                        <a:t>eur</a:t>
                      </a:r>
                      <a:r>
                        <a:rPr lang="hr-HR" sz="1100" dirty="0"/>
                        <a:t>)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100" dirty="0"/>
                    </a:p>
                    <a:p>
                      <a:pPr algn="ctr"/>
                      <a:r>
                        <a:rPr lang="hr-HR" sz="1100" dirty="0"/>
                        <a:t>Plan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Prve izmjene plana 2025.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/>
                        <a:t>Udio</a:t>
                      </a:r>
                    </a:p>
                    <a:p>
                      <a:pPr algn="ctr"/>
                      <a:r>
                        <a:rPr lang="hr-HR" sz="11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933786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6 PRIHODI POSLOVANJA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5.348.780,00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5.125.267,63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88,37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775451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61 PRIHODI OD POREZA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1.811.300,00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1.358.587,63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23,42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261022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63 POMOĆI IZ INOZEMSTVA I OD SUBJEKATA UNUTAR OPĆEG PRORAČUNA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2.373.300,00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2.510.300,00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43,28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583268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64 PRIHODI OD IMOVINE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98.700,00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98.700,00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1,70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6645351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dirty="0"/>
                        <a:t>65 PRIHODI OD UPRAVNIH I ADMINISTRATIVNIH PRISTOJBI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1.016.380,00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1.108.580,00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19,11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935176"/>
                  </a:ext>
                </a:extLst>
              </a:tr>
              <a:tr h="332583">
                <a:tc>
                  <a:txBody>
                    <a:bodyPr/>
                    <a:lstStyle/>
                    <a:p>
                      <a:r>
                        <a:rPr lang="hr-HR" sz="1100" dirty="0"/>
                        <a:t>66 PRIHODI OD PRODAJE PROIZVODA I ROBE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6.000,00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0,10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76591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dirty="0"/>
                        <a:t>68 OSTALI PRIHODI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43.100,00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/>
                        <a:t>0,74</a:t>
                      </a: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4196529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7 PRIHODI OD PRODAJE NEFINANCIJSKE IMOVINE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222.000,00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222.000,00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3,83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440927"/>
                  </a:ext>
                </a:extLst>
              </a:tr>
              <a:tr h="381029">
                <a:tc>
                  <a:txBody>
                    <a:bodyPr/>
                    <a:lstStyle/>
                    <a:p>
                      <a:r>
                        <a:rPr lang="hr-HR" sz="1100" b="1" dirty="0"/>
                        <a:t>8 PRIMICI OD FINAN.IMOVINE I ZADUŽIVANJA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0405535"/>
                  </a:ext>
                </a:extLst>
              </a:tr>
              <a:tr h="231339">
                <a:tc>
                  <a:txBody>
                    <a:bodyPr/>
                    <a:lstStyle/>
                    <a:p>
                      <a:r>
                        <a:rPr lang="hr-HR" sz="1100" b="1" dirty="0"/>
                        <a:t>9 VIŠAK PRIHODA POSLOVANJA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hr-HR" sz="11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452.712,37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7,80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63121"/>
                  </a:ext>
                </a:extLst>
              </a:tr>
              <a:tr h="241337">
                <a:tc>
                  <a:txBody>
                    <a:bodyPr/>
                    <a:lstStyle/>
                    <a:p>
                      <a:r>
                        <a:rPr lang="hr-HR" sz="1100" b="1" dirty="0"/>
                        <a:t>KUPNO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5.570.780,00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5.799.980,00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b="1" dirty="0"/>
                        <a:t>100,00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10847"/>
                  </a:ext>
                </a:extLst>
              </a:tr>
            </a:tbl>
          </a:graphicData>
        </a:graphic>
      </p:graphicFrame>
      <p:sp>
        <p:nvSpPr>
          <p:cNvPr id="8" name="Pravokutnik 7">
            <a:extLst>
              <a:ext uri="{FF2B5EF4-FFF2-40B4-BE49-F238E27FC236}">
                <a16:creationId xmlns:a16="http://schemas.microsoft.com/office/drawing/2014/main" id="{5E18FA57-DC23-4BFE-A809-D3C540008CD5}"/>
              </a:ext>
            </a:extLst>
          </p:cNvPr>
          <p:cNvSpPr/>
          <p:nvPr/>
        </p:nvSpPr>
        <p:spPr>
          <a:xfrm>
            <a:off x="106697" y="2349084"/>
            <a:ext cx="51845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Općine Zemunik Donji za 2025. godinu </a:t>
            </a:r>
            <a:endParaRPr lang="hr-HR" sz="1100" dirty="0"/>
          </a:p>
        </p:txBody>
      </p: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6CCBF87B-C275-489E-9FC3-BE1D2B4771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3093426"/>
              </p:ext>
            </p:extLst>
          </p:nvPr>
        </p:nvGraphicFramePr>
        <p:xfrm>
          <a:off x="4644008" y="2431131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Pravokutnik 7">
            <a:extLst>
              <a:ext uri="{FF2B5EF4-FFF2-40B4-BE49-F238E27FC236}">
                <a16:creationId xmlns:a16="http://schemas.microsoft.com/office/drawing/2014/main" id="{A7788F1C-1B26-4CB8-A057-47A422B1B6C5}"/>
              </a:ext>
            </a:extLst>
          </p:cNvPr>
          <p:cNvSpPr/>
          <p:nvPr/>
        </p:nvSpPr>
        <p:spPr>
          <a:xfrm>
            <a:off x="5994996" y="238552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prihoda i primitaka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304299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D8B93-CBB7-4A31-A954-B33848B6C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0528" y="188640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Općine Zemunik</a:t>
            </a:r>
            <a:r>
              <a:rPr lang="hr-HR" sz="3200" b="1" dirty="0"/>
              <a:t> </a:t>
            </a:r>
            <a:r>
              <a:rPr lang="hr-HR" sz="2800" b="1" dirty="0"/>
              <a:t>Donji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435FD9F-F4DB-4F6B-A743-D663EF4B8F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sp>
        <p:nvSpPr>
          <p:cNvPr id="4" name="TextBox 12">
            <a:extLst>
              <a:ext uri="{FF2B5EF4-FFF2-40B4-BE49-F238E27FC236}">
                <a16:creationId xmlns:a16="http://schemas.microsoft.com/office/drawing/2014/main" id="{1F18DDB4-7B29-4586-9918-6ABC1BD35C14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5" name="Pravokutnik 6">
            <a:extLst>
              <a:ext uri="{FF2B5EF4-FFF2-40B4-BE49-F238E27FC236}">
                <a16:creationId xmlns:a16="http://schemas.microsoft.com/office/drawing/2014/main" id="{C87E98B1-FBB5-4846-9879-18B131FAFA6F}"/>
              </a:ext>
            </a:extLst>
          </p:cNvPr>
          <p:cNvSpPr/>
          <p:nvPr/>
        </p:nvSpPr>
        <p:spPr>
          <a:xfrm>
            <a:off x="1831622" y="1076444"/>
            <a:ext cx="4968552" cy="10464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Općine Zemunik Donji sastoje se od: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3592D55A-69CA-4D9C-9A2D-D4011DBAF0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3494432"/>
              </p:ext>
            </p:extLst>
          </p:nvPr>
        </p:nvGraphicFramePr>
        <p:xfrm>
          <a:off x="110041" y="2494240"/>
          <a:ext cx="5319218" cy="4070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1397">
                  <a:extLst>
                    <a:ext uri="{9D8B030D-6E8A-4147-A177-3AD203B41FA5}">
                      <a16:colId xmlns:a16="http://schemas.microsoft.com/office/drawing/2014/main" val="544349622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473126778"/>
                    </a:ext>
                  </a:extLst>
                </a:gridCol>
                <a:gridCol w="875531">
                  <a:extLst>
                    <a:ext uri="{9D8B030D-6E8A-4147-A177-3AD203B41FA5}">
                      <a16:colId xmlns:a16="http://schemas.microsoft.com/office/drawing/2014/main" val="2693480185"/>
                    </a:ext>
                  </a:extLst>
                </a:gridCol>
                <a:gridCol w="576759">
                  <a:extLst>
                    <a:ext uri="{9D8B030D-6E8A-4147-A177-3AD203B41FA5}">
                      <a16:colId xmlns:a16="http://schemas.microsoft.com/office/drawing/2014/main" val="676217750"/>
                    </a:ext>
                  </a:extLst>
                </a:gridCol>
              </a:tblGrid>
              <a:tr h="472091">
                <a:tc>
                  <a:txBody>
                    <a:bodyPr/>
                    <a:lstStyle/>
                    <a:p>
                      <a:pPr algn="l"/>
                      <a:r>
                        <a:rPr lang="hr-HR" sz="900" dirty="0"/>
                        <a:t>(u kn)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Plan 2025.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900" dirty="0"/>
                        <a:t>Prve izmjene plana 2025.</a:t>
                      </a:r>
                    </a:p>
                    <a:p>
                      <a:pPr algn="ctr"/>
                      <a:endParaRPr lang="hr-HR" sz="9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900" dirty="0"/>
                        <a:t>Udio </a:t>
                      </a:r>
                    </a:p>
                    <a:p>
                      <a:pPr algn="ctr"/>
                      <a:r>
                        <a:rPr lang="hr-HR" sz="900" dirty="0"/>
                        <a:t>&amp;</a:t>
                      </a:r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93798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3 RASHODI POSLOVANJA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2.356.380,00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2.433.580,00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41,96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7919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31 RASHODI ZA ZAPOSLENE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880.600,00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8,03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354013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32 MATERIJALNI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1.083.150,00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1.160.350,00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14,20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806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34 FINANCIJSKI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28.000,00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0,43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575733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35 SUBVENCIJE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50.000,00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2,61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9335515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36 POMOĆI DANE U INOZEMSTVO I UNUTAR OPĆEG PRORAČUNA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38.650,00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0,54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5806977"/>
                  </a:ext>
                </a:extLst>
              </a:tr>
              <a:tr h="343339">
                <a:tc>
                  <a:txBody>
                    <a:bodyPr/>
                    <a:lstStyle/>
                    <a:p>
                      <a:r>
                        <a:rPr lang="hr-HR" sz="900" dirty="0"/>
                        <a:t>37 NAKNADE GRAĐANIMA I KUĆANSTVIMA I DRUGE NAKNADE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122.030,00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1,65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7031978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dirty="0"/>
                        <a:t>38 OSTALI RASHODI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153.950,00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153.950,00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dirty="0"/>
                        <a:t>4,88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8344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4 RASHODI ZA NABAVU NEFINANCIJSKE IMOVINE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3.064.400,00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3.216.400,00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55,47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567506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5 IZDACI ZA FINANCIJSKU IMOVINU I OTPLATE ZAJMOVA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2,57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925454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6 MANJAK PRIHODA POSLOVANJA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hr-HR" sz="9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0052771"/>
                  </a:ext>
                </a:extLst>
              </a:tr>
              <a:tr h="283566">
                <a:tc>
                  <a:txBody>
                    <a:bodyPr/>
                    <a:lstStyle/>
                    <a:p>
                      <a:r>
                        <a:rPr lang="hr-HR" sz="900" b="1" dirty="0"/>
                        <a:t>UKUPNO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5.570.780,00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5.799.980,00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900" b="1" dirty="0"/>
                        <a:t>100,00</a:t>
                      </a:r>
                    </a:p>
                  </a:txBody>
                  <a:tcPr>
                    <a:solidFill>
                      <a:srgbClr val="A2CB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820990"/>
                  </a:ext>
                </a:extLst>
              </a:tr>
            </a:tbl>
          </a:graphicData>
        </a:graphic>
      </p:graphicFrame>
      <p:sp>
        <p:nvSpPr>
          <p:cNvPr id="8" name="Pravokutnik 9">
            <a:extLst>
              <a:ext uri="{FF2B5EF4-FFF2-40B4-BE49-F238E27FC236}">
                <a16:creationId xmlns:a16="http://schemas.microsoft.com/office/drawing/2014/main" id="{19AEB5BB-5098-49D5-AF2F-4A47C2A43BB1}"/>
              </a:ext>
            </a:extLst>
          </p:cNvPr>
          <p:cNvSpPr/>
          <p:nvPr/>
        </p:nvSpPr>
        <p:spPr>
          <a:xfrm>
            <a:off x="162804" y="2278797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81EBCF1-6304-4AA0-BC1F-0167211E228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69416351"/>
              </p:ext>
            </p:extLst>
          </p:nvPr>
        </p:nvGraphicFramePr>
        <p:xfrm>
          <a:off x="4607211" y="3085922"/>
          <a:ext cx="5249745" cy="3187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7">
            <a:extLst>
              <a:ext uri="{FF2B5EF4-FFF2-40B4-BE49-F238E27FC236}">
                <a16:creationId xmlns:a16="http://schemas.microsoft.com/office/drawing/2014/main" id="{C3FFA548-8E64-4B02-8B99-F350DCE2E70A}"/>
              </a:ext>
            </a:extLst>
          </p:cNvPr>
          <p:cNvSpPr/>
          <p:nvPr/>
        </p:nvSpPr>
        <p:spPr>
          <a:xfrm>
            <a:off x="5940152" y="2278797"/>
            <a:ext cx="304150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Općine Zemunik Donji prema prvim izmjenama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3640830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>
            <a:extLst>
              <a:ext uri="{FF2B5EF4-FFF2-40B4-BE49-F238E27FC236}">
                <a16:creationId xmlns:a16="http://schemas.microsoft.com/office/drawing/2014/main" id="{C9B68AB7-024C-4A63-99F5-2349E42A15C1}"/>
              </a:ext>
            </a:extLst>
          </p:cNvPr>
          <p:cNvSpPr txBox="1">
            <a:spLocks/>
          </p:cNvSpPr>
          <p:nvPr/>
        </p:nvSpPr>
        <p:spPr>
          <a:xfrm>
            <a:off x="242320" y="376458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</a:t>
            </a:r>
            <a:r>
              <a:rPr lang="hr-HR" sz="7600" b="1" dirty="0">
                <a:latin typeface="+mj-lt"/>
                <a:ea typeface="+mj-ea"/>
                <a:cs typeface="+mj-cs"/>
              </a:rPr>
              <a:t>Općine Zemunik Donji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675E3-C1C3-438E-942A-F7BB25AAF1C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08EFCB2A-29AD-4BDC-A486-DE7DAAD672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929466"/>
              </p:ext>
            </p:extLst>
          </p:nvPr>
        </p:nvGraphicFramePr>
        <p:xfrm>
          <a:off x="170700" y="2094136"/>
          <a:ext cx="4257283" cy="44388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65">
                  <a:extLst>
                    <a:ext uri="{9D8B030D-6E8A-4147-A177-3AD203B41FA5}">
                      <a16:colId xmlns:a16="http://schemas.microsoft.com/office/drawing/2014/main" val="4063988841"/>
                    </a:ext>
                  </a:extLst>
                </a:gridCol>
                <a:gridCol w="1419297">
                  <a:extLst>
                    <a:ext uri="{9D8B030D-6E8A-4147-A177-3AD203B41FA5}">
                      <a16:colId xmlns:a16="http://schemas.microsoft.com/office/drawing/2014/main" val="421649863"/>
                    </a:ext>
                  </a:extLst>
                </a:gridCol>
                <a:gridCol w="925702">
                  <a:extLst>
                    <a:ext uri="{9D8B030D-6E8A-4147-A177-3AD203B41FA5}">
                      <a16:colId xmlns:a16="http://schemas.microsoft.com/office/drawing/2014/main" val="3152081194"/>
                    </a:ext>
                  </a:extLst>
                </a:gridCol>
                <a:gridCol w="925702">
                  <a:extLst>
                    <a:ext uri="{9D8B030D-6E8A-4147-A177-3AD203B41FA5}">
                      <a16:colId xmlns:a16="http://schemas.microsoft.com/office/drawing/2014/main" val="202976914"/>
                    </a:ext>
                  </a:extLst>
                </a:gridCol>
                <a:gridCol w="661217">
                  <a:extLst>
                    <a:ext uri="{9D8B030D-6E8A-4147-A177-3AD203B41FA5}">
                      <a16:colId xmlns:a16="http://schemas.microsoft.com/office/drawing/2014/main" val="2088968499"/>
                    </a:ext>
                  </a:extLst>
                </a:gridCol>
              </a:tblGrid>
              <a:tr h="365364">
                <a:tc>
                  <a:txBody>
                    <a:bodyPr/>
                    <a:lstStyle/>
                    <a:p>
                      <a:r>
                        <a:rPr lang="hr-HR" sz="1000" dirty="0"/>
                        <a:t>RB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Opis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Plan 2025.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000" dirty="0"/>
                        <a:t>Prve izmjene plana 2025.</a:t>
                      </a:r>
                    </a:p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Udio </a:t>
                      </a:r>
                    </a:p>
                    <a:p>
                      <a:r>
                        <a:rPr lang="hr-HR" sz="1000" dirty="0"/>
                        <a:t>%</a:t>
                      </a: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873163"/>
                  </a:ext>
                </a:extLst>
              </a:tr>
              <a:tr h="332827">
                <a:tc>
                  <a:txBody>
                    <a:bodyPr/>
                    <a:lstStyle/>
                    <a:p>
                      <a:r>
                        <a:rPr lang="hr-HR" sz="1000" dirty="0"/>
                        <a:t>1.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Opće javne usluge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904.450,00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922.450,00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15,90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103392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2.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Javni red i sigurnost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57.550,00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0,99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79949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3.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Ekonomski poslovi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0,15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587686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4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Zaštita okoliša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635.500,00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10,96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3499567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5.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Usluge unapređenja stanovanja i zajednice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1.951.100,00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2.027.100,00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34,95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36107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6.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Zdravstvo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600,00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0,01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553160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r>
                        <a:rPr lang="hr-HR" sz="1000" dirty="0"/>
                        <a:t>7.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Rekreacija, kultura i religija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1.181.900,00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1.317.100,00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22,71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945171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8.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Obrazovanje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533.380,00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9,20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660030"/>
                  </a:ext>
                </a:extLst>
              </a:tr>
              <a:tr h="303335">
                <a:tc>
                  <a:txBody>
                    <a:bodyPr/>
                    <a:lstStyle/>
                    <a:p>
                      <a:r>
                        <a:rPr lang="hr-HR" sz="1000" dirty="0"/>
                        <a:t>9.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Socijalna zaštita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147.200,00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2,54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180563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dirty="0"/>
                        <a:t>Izdaci za financijsku imovinu i otplate zajmova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150.000,00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dirty="0"/>
                        <a:t>2,59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9203805"/>
                  </a:ext>
                </a:extLst>
              </a:tr>
              <a:tr h="362844">
                <a:tc>
                  <a:txBody>
                    <a:bodyPr/>
                    <a:lstStyle/>
                    <a:p>
                      <a:endParaRPr lang="hr-HR" sz="1000" b="1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000" b="1" dirty="0"/>
                        <a:t>UKUPNO RASHODI I IZDACI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5.570.780,00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5.799.980,00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000" b="1" dirty="0"/>
                        <a:t>100,00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220217"/>
                  </a:ext>
                </a:extLst>
              </a:tr>
            </a:tbl>
          </a:graphicData>
        </a:graphic>
      </p:graphicFrame>
      <p:sp>
        <p:nvSpPr>
          <p:cNvPr id="7" name="TextBox 12">
            <a:extLst>
              <a:ext uri="{FF2B5EF4-FFF2-40B4-BE49-F238E27FC236}">
                <a16:creationId xmlns:a16="http://schemas.microsoft.com/office/drawing/2014/main" id="{67D40327-268F-4C70-A98A-658BEDF9A9CC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8" name="Pravokutnik 12">
            <a:extLst>
              <a:ext uri="{FF2B5EF4-FFF2-40B4-BE49-F238E27FC236}">
                <a16:creationId xmlns:a16="http://schemas.microsoft.com/office/drawing/2014/main" id="{A505974F-267F-43B8-B160-A6F47E71698D}"/>
              </a:ext>
            </a:extLst>
          </p:cNvPr>
          <p:cNvSpPr/>
          <p:nvPr/>
        </p:nvSpPr>
        <p:spPr>
          <a:xfrm>
            <a:off x="141293" y="1364300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Općine Zemunik Donji za 2025. godinu</a:t>
            </a:r>
            <a:endParaRPr lang="hr-HR" sz="1100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2403AE85-0EB1-44C2-93D9-55F68FFADF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93096140"/>
              </p:ext>
            </p:extLst>
          </p:nvPr>
        </p:nvGraphicFramePr>
        <p:xfrm>
          <a:off x="4893821" y="2121306"/>
          <a:ext cx="4116570" cy="41068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Pravokutnik 13">
            <a:extLst>
              <a:ext uri="{FF2B5EF4-FFF2-40B4-BE49-F238E27FC236}">
                <a16:creationId xmlns:a16="http://schemas.microsoft.com/office/drawing/2014/main" id="{3FA5B22F-0CAB-49D4-B223-F2BEDB7801FD}"/>
              </a:ext>
            </a:extLst>
          </p:cNvPr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Općine Zemunik Donji za 2025. godinu</a:t>
            </a:r>
          </a:p>
        </p:txBody>
      </p:sp>
    </p:spTree>
    <p:extLst>
      <p:ext uri="{BB962C8B-B14F-4D97-AF65-F5344CB8AC3E}">
        <p14:creationId xmlns:p14="http://schemas.microsoft.com/office/powerpoint/2010/main" val="460966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E8A0-2B22-414E-B7F8-011F8B9DE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Prioritetni infrastrukturni </a:t>
            </a:r>
            <a:b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r>
              <a:rPr lang="hr-HR" sz="31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Projekti Općine Zemunik Donji u 2025.godini</a:t>
            </a:r>
            <a:b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</a:br>
            <a:endParaRPr lang="hr-HR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B893309-189D-4E69-ADF1-B1D44A2C2F67}"/>
              </a:ext>
            </a:extLst>
          </p:cNvPr>
          <p:cNvSpPr/>
          <p:nvPr/>
        </p:nvSpPr>
        <p:spPr>
          <a:xfrm>
            <a:off x="617712" y="1625715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1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D9C8E5B-7CFF-49F8-A397-CD0BFCECD288}"/>
              </a:ext>
            </a:extLst>
          </p:cNvPr>
          <p:cNvSpPr/>
          <p:nvPr/>
        </p:nvSpPr>
        <p:spPr>
          <a:xfrm>
            <a:off x="601004" y="2996952"/>
            <a:ext cx="720080" cy="432048"/>
          </a:xfrm>
          <a:prstGeom prst="ellipse">
            <a:avLst/>
          </a:prstGeom>
          <a:solidFill>
            <a:schemeClr val="accent1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2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E53129B-1E27-4F3D-A7C0-03648C173829}"/>
              </a:ext>
            </a:extLst>
          </p:cNvPr>
          <p:cNvSpPr/>
          <p:nvPr/>
        </p:nvSpPr>
        <p:spPr>
          <a:xfrm>
            <a:off x="601004" y="427230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3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AA22EE2-32EA-4436-8FB9-1DA04647CE09}"/>
              </a:ext>
            </a:extLst>
          </p:cNvPr>
          <p:cNvSpPr/>
          <p:nvPr/>
        </p:nvSpPr>
        <p:spPr>
          <a:xfrm>
            <a:off x="4716016" y="1645321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1628EF9-5AD8-4AC7-B644-4E473F71EE2C}"/>
              </a:ext>
            </a:extLst>
          </p:cNvPr>
          <p:cNvSpPr/>
          <p:nvPr/>
        </p:nvSpPr>
        <p:spPr>
          <a:xfrm>
            <a:off x="4716016" y="2996952"/>
            <a:ext cx="720080" cy="43204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/>
              <a:t>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093FBA-A4C3-4DB6-BAE2-B7F9F64B40A2}"/>
              </a:ext>
            </a:extLst>
          </p:cNvPr>
          <p:cNvSpPr txBox="1"/>
          <p:nvPr/>
        </p:nvSpPr>
        <p:spPr>
          <a:xfrm>
            <a:off x="1595596" y="1645321"/>
            <a:ext cx="158658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 err="1"/>
              <a:t>Reciklažno</a:t>
            </a:r>
            <a:r>
              <a:rPr lang="hr-HR" sz="1400" dirty="0"/>
              <a:t> dvorište</a:t>
            </a:r>
          </a:p>
          <a:p>
            <a:endParaRPr lang="hr-HR" sz="1400" dirty="0"/>
          </a:p>
          <a:p>
            <a:r>
              <a:rPr lang="hr-HR" sz="1400" dirty="0"/>
              <a:t>491.000,00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35726-84FB-4A96-8E2A-8284A598678E}"/>
              </a:ext>
            </a:extLst>
          </p:cNvPr>
          <p:cNvSpPr txBox="1"/>
          <p:nvPr/>
        </p:nvSpPr>
        <p:spPr>
          <a:xfrm>
            <a:off x="1499511" y="2885712"/>
            <a:ext cx="18590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Društvene prostorije u </a:t>
            </a:r>
          </a:p>
          <a:p>
            <a:r>
              <a:rPr lang="hr-HR" sz="1400" dirty="0"/>
              <a:t>Zemuniku Gornjem</a:t>
            </a:r>
          </a:p>
          <a:p>
            <a:endParaRPr lang="hr-HR" sz="1400" dirty="0"/>
          </a:p>
          <a:p>
            <a:r>
              <a:rPr lang="hr-HR" sz="1400" dirty="0"/>
              <a:t>551.000,00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3ADA080-F0FE-4E37-8D8C-1EFA46AC599A}"/>
              </a:ext>
            </a:extLst>
          </p:cNvPr>
          <p:cNvSpPr txBox="1"/>
          <p:nvPr/>
        </p:nvSpPr>
        <p:spPr>
          <a:xfrm>
            <a:off x="1613101" y="4172641"/>
            <a:ext cx="172201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kanalizacije</a:t>
            </a:r>
          </a:p>
          <a:p>
            <a:endParaRPr lang="hr-HR" sz="1400" dirty="0"/>
          </a:p>
          <a:p>
            <a:r>
              <a:rPr lang="hr-HR" sz="1400" dirty="0"/>
              <a:t>265.000,00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A3D19C-E2B1-4B45-BD8A-A2947B95B70D}"/>
              </a:ext>
            </a:extLst>
          </p:cNvPr>
          <p:cNvSpPr txBox="1"/>
          <p:nvPr/>
        </p:nvSpPr>
        <p:spPr>
          <a:xfrm>
            <a:off x="5716958" y="2885711"/>
            <a:ext cx="232775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pomoćnog igrališta-</a:t>
            </a:r>
          </a:p>
          <a:p>
            <a:r>
              <a:rPr lang="hr-HR" sz="1400" dirty="0"/>
              <a:t>sportski centar Lužine</a:t>
            </a:r>
          </a:p>
          <a:p>
            <a:endParaRPr lang="hr-HR" sz="1400" dirty="0"/>
          </a:p>
          <a:p>
            <a:r>
              <a:rPr lang="hr-HR" sz="1400" dirty="0"/>
              <a:t>100.000,00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44023FA-B8BA-421B-A03F-78C955340000}"/>
              </a:ext>
            </a:extLst>
          </p:cNvPr>
          <p:cNvSpPr txBox="1"/>
          <p:nvPr/>
        </p:nvSpPr>
        <p:spPr>
          <a:xfrm>
            <a:off x="5695852" y="1580709"/>
            <a:ext cx="297504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1400" dirty="0"/>
              <a:t>Izgradnja montažne hale na </a:t>
            </a:r>
            <a:r>
              <a:rPr lang="hr-HR" sz="1400" dirty="0" err="1"/>
              <a:t>sporskom</a:t>
            </a:r>
            <a:r>
              <a:rPr lang="hr-HR" sz="1400" dirty="0"/>
              <a:t> </a:t>
            </a:r>
          </a:p>
          <a:p>
            <a:r>
              <a:rPr lang="hr-HR" sz="1400" dirty="0"/>
              <a:t>centru </a:t>
            </a:r>
            <a:r>
              <a:rPr lang="hr-HR" sz="1400" dirty="0" err="1"/>
              <a:t>Smrdelj</a:t>
            </a:r>
            <a:endParaRPr lang="hr-HR" sz="1400" dirty="0"/>
          </a:p>
          <a:p>
            <a:endParaRPr lang="hr-HR" sz="1400" dirty="0"/>
          </a:p>
          <a:p>
            <a:r>
              <a:rPr lang="hr-HR" sz="1400" dirty="0"/>
              <a:t>400.000,00 </a:t>
            </a:r>
            <a:r>
              <a:rPr lang="hr-HR" sz="1400" dirty="0" err="1"/>
              <a:t>eur</a:t>
            </a: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978475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23E8E1C-6DA5-4FA8-B8A4-0E697601F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8434914"/>
              </p:ext>
            </p:extLst>
          </p:nvPr>
        </p:nvGraphicFramePr>
        <p:xfrm>
          <a:off x="611560" y="1667496"/>
          <a:ext cx="6624736" cy="51276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9470">
                  <a:extLst>
                    <a:ext uri="{9D8B030D-6E8A-4147-A177-3AD203B41FA5}">
                      <a16:colId xmlns:a16="http://schemas.microsoft.com/office/drawing/2014/main" val="1477762658"/>
                    </a:ext>
                  </a:extLst>
                </a:gridCol>
                <a:gridCol w="2109470">
                  <a:extLst>
                    <a:ext uri="{9D8B030D-6E8A-4147-A177-3AD203B41FA5}">
                      <a16:colId xmlns:a16="http://schemas.microsoft.com/office/drawing/2014/main" val="2976341760"/>
                    </a:ext>
                  </a:extLst>
                </a:gridCol>
                <a:gridCol w="2405796">
                  <a:extLst>
                    <a:ext uri="{9D8B030D-6E8A-4147-A177-3AD203B41FA5}">
                      <a16:colId xmlns:a16="http://schemas.microsoft.com/office/drawing/2014/main" val="427495978"/>
                    </a:ext>
                  </a:extLst>
                </a:gridCol>
              </a:tblGrid>
              <a:tr h="27495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URED NAČELNIKA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6646155"/>
                  </a:ext>
                </a:extLst>
              </a:tr>
              <a:tr h="2622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Ivica Šarić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099 304 5060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nacelnik@zemunik.hr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978899"/>
                  </a:ext>
                </a:extLst>
              </a:tr>
              <a:tr h="2641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PROČELNICA JUO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075712"/>
                  </a:ext>
                </a:extLst>
              </a:tr>
              <a:tr h="2686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Snježana Ćurković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355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98 332 910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opcinaze@inet.hr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2792418"/>
                  </a:ext>
                </a:extLst>
              </a:tr>
              <a:tr h="25463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ODSJEK ZA OPĆE I ADMINISTRATIVNE POSLOVE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3446289"/>
                  </a:ext>
                </a:extLst>
              </a:tr>
              <a:tr h="25844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Paula Marušić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023 351 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660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</a:t>
                      </a: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1 602 5567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pisarnica@zemunik.hr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0822776"/>
                  </a:ext>
                </a:extLst>
              </a:tr>
              <a:tr h="29464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RAČUNOVODSTVO I FINANCIJE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3531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Ivana Marušić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Jasna Paleka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  023 351 660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091 602 3339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023 351 658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financije@zemunik.hr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opcinaze.jasna@mail.inet.hr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643374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ODSJEK ZA 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KOMUNALN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E</a:t>
                      </a:r>
                      <a:r>
                        <a:rPr lang="pt-PT" sz="14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hr-HR" sz="1400" dirty="0">
                          <a:solidFill>
                            <a:schemeClr val="bg1"/>
                          </a:solidFill>
                          <a:effectLst/>
                        </a:rPr>
                        <a:t>DJELATNOSTI</a:t>
                      </a:r>
                      <a:endParaRPr lang="hr-HR" sz="1000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0801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Željko Biloglav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Tel:   023 351 659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Mob: 099 499 7753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PT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komunalni©zemunik.hr</a:t>
                      </a:r>
                      <a:endParaRPr lang="hr-HR" sz="1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 Narrow" panose="020B0606020202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01046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4CE28599-9234-4083-97DF-0D7C2B6C23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8113" y="16589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21C6865-F95A-4865-9FD4-5A9179A4EEB4}"/>
              </a:ext>
            </a:extLst>
          </p:cNvPr>
          <p:cNvSpPr/>
          <p:nvPr/>
        </p:nvSpPr>
        <p:spPr>
          <a:xfrm>
            <a:off x="539552" y="286060"/>
            <a:ext cx="2016224" cy="923330"/>
          </a:xfrm>
          <a:prstGeom prst="rect">
            <a:avLst/>
          </a:prstGeom>
          <a:noFill/>
          <a:ln>
            <a:solidFill>
              <a:schemeClr val="accent3">
                <a:lumMod val="50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INFO</a:t>
            </a:r>
            <a:endParaRPr lang="en-US" sz="5400" b="1" cap="none" spc="0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tx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426BFE-27B1-4ADD-92D3-F9DA785287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4149" y="187594"/>
            <a:ext cx="287531" cy="361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0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8F2BA49B-BDAC-4821-90ED-FC07A652C0B8}"/>
              </a:ext>
            </a:extLst>
          </p:cNvPr>
          <p:cNvGrpSpPr/>
          <p:nvPr/>
        </p:nvGrpSpPr>
        <p:grpSpPr>
          <a:xfrm>
            <a:off x="1" y="2204865"/>
            <a:ext cx="9144000" cy="1919144"/>
            <a:chOff x="-84100" y="43906"/>
            <a:chExt cx="12092270" cy="262986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FE3FCA99-19DF-46F7-ABB4-EE01868E1878}"/>
                </a:ext>
              </a:extLst>
            </p:cNvPr>
            <p:cNvGrpSpPr/>
            <p:nvPr/>
          </p:nvGrpSpPr>
          <p:grpSpPr>
            <a:xfrm>
              <a:off x="-84100" y="114300"/>
              <a:ext cx="12092270" cy="2559472"/>
              <a:chOff x="-84100" y="114300"/>
              <a:chExt cx="12092270" cy="2559472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0F28520-7346-4A74-8C74-0F88E5B1B865}"/>
                  </a:ext>
                </a:extLst>
              </p:cNvPr>
              <p:cNvSpPr/>
              <p:nvPr/>
            </p:nvSpPr>
            <p:spPr>
              <a:xfrm>
                <a:off x="-84100" y="164009"/>
                <a:ext cx="2587273" cy="250976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41977-CB05-414D-9A59-37042DEB8E23}"/>
                  </a:ext>
                </a:extLst>
              </p:cNvPr>
              <p:cNvSpPr/>
              <p:nvPr/>
            </p:nvSpPr>
            <p:spPr>
              <a:xfrm>
                <a:off x="2503170" y="114300"/>
                <a:ext cx="2058352" cy="24688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D35A77C-4609-4601-A20F-3FBAB9C8F4FF}"/>
                  </a:ext>
                </a:extLst>
              </p:cNvPr>
              <p:cNvSpPr/>
              <p:nvPr/>
            </p:nvSpPr>
            <p:spPr>
              <a:xfrm>
                <a:off x="4570096" y="114300"/>
                <a:ext cx="2743200" cy="2468880"/>
              </a:xfrm>
              <a:prstGeom prst="rec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Općina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</a:pPr>
                <a:r>
                  <a:rPr lang="pt-PT" sz="1100" b="1" kern="1200" dirty="0">
                    <a:solidFill>
                      <a:srgbClr val="FFFF00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Zemunik Donji                         </a:t>
                </a:r>
                <a:endParaRPr lang="hr-HR" sz="1000" b="1" dirty="0">
                  <a:solidFill>
                    <a:srgbClr val="FFFF00"/>
                  </a:solidFill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t-PT" sz="1800" kern="1200" dirty="0">
                    <a:solidFill>
                      <a:srgbClr val="FFFFFF"/>
                    </a:solidFill>
                    <a:effectLst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                   </a:t>
                </a:r>
                <a:endParaRPr lang="hr-HR" sz="1000" dirty="0">
                  <a:effectLst/>
                  <a:latin typeface="Arial Narrow" panose="020B0606020202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13F82FC-2BC1-4A46-8E1A-D4E2E8E1A803}"/>
                  </a:ext>
                </a:extLst>
              </p:cNvPr>
              <p:cNvSpPr/>
              <p:nvPr/>
            </p:nvSpPr>
            <p:spPr>
              <a:xfrm>
                <a:off x="7321870" y="125730"/>
                <a:ext cx="2343150" cy="246888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94073072-4FC6-4881-A77A-7DCB2D07C6FF}"/>
                  </a:ext>
                </a:extLst>
              </p:cNvPr>
              <p:cNvSpPr/>
              <p:nvPr/>
            </p:nvSpPr>
            <p:spPr>
              <a:xfrm>
                <a:off x="9665020" y="125730"/>
                <a:ext cx="2343150" cy="2468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hr-HR"/>
              </a:p>
            </p:txBody>
          </p:sp>
        </p:grp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CDB37-E628-43F7-A241-60BC9E02DEA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407" y="935017"/>
              <a:ext cx="388627" cy="488043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FE1DE24-5E4D-47EC-9C1D-B630237C9B05}"/>
                </a:ext>
              </a:extLst>
            </p:cNvPr>
            <p:cNvSpPr/>
            <p:nvPr/>
          </p:nvSpPr>
          <p:spPr>
            <a:xfrm>
              <a:off x="-52025" y="2507740"/>
              <a:ext cx="12057525" cy="16475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A0FD43F-CEC9-4A7C-958A-950AE05CDAA9}"/>
                </a:ext>
              </a:extLst>
            </p:cNvPr>
            <p:cNvSpPr/>
            <p:nvPr/>
          </p:nvSpPr>
          <p:spPr>
            <a:xfrm>
              <a:off x="-84098" y="43906"/>
              <a:ext cx="12090488" cy="125700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hr-HR"/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FCCC31C-84AA-4344-B3B2-7AA35E5B5E3F}"/>
              </a:ext>
            </a:extLst>
          </p:cNvPr>
          <p:cNvSpPr/>
          <p:nvPr/>
        </p:nvSpPr>
        <p:spPr>
          <a:xfrm>
            <a:off x="2051720" y="4849445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hr-HR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</a:t>
            </a: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Proračun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b="1" dirty="0">
                <a:solidFill>
                  <a:srgbClr val="44546A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u malom</a:t>
            </a:r>
            <a:endParaRPr lang="hr-HR" sz="800" dirty="0"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602230" algn="l"/>
              </a:tabLst>
            </a:pPr>
            <a:r>
              <a:rPr lang="pt-PT" sz="14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 202</a:t>
            </a:r>
            <a:r>
              <a:rPr lang="hr-HR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PT" sz="1200" b="1" dirty="0">
                <a:solidFill>
                  <a:srgbClr val="2F5496"/>
                </a:solidFill>
                <a:latin typeface="Arial Narrow" panose="020B0606020202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godinu</a:t>
            </a:r>
            <a:endParaRPr lang="hr-HR" sz="800" dirty="0">
              <a:effectLst/>
              <a:latin typeface="Arial Narrow" panose="020B0606020202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42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Općine Zemunik Donji</a:t>
            </a:r>
          </a:p>
        </p:txBody>
      </p:sp>
      <p:sp>
        <p:nvSpPr>
          <p:cNvPr id="9" name="TextBox 12">
            <a:extLst>
              <a:ext uri="{FF2B5EF4-FFF2-40B4-BE49-F238E27FC236}">
                <a16:creationId xmlns:a16="http://schemas.microsoft.com/office/drawing/2014/main" id="{59E07100-CA47-40AD-8B5A-0DB55BA46673}"/>
              </a:ext>
            </a:extLst>
          </p:cNvPr>
          <p:cNvSpPr txBox="1"/>
          <p:nvPr/>
        </p:nvSpPr>
        <p:spPr>
          <a:xfrm>
            <a:off x="0" y="6488668"/>
            <a:ext cx="3714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u="sng" dirty="0">
                <a:solidFill>
                  <a:srgbClr val="002060"/>
                </a:solidFill>
                <a:latin typeface="Gabriola" panose="04040605051002020D02" pitchFamily="82" charset="0"/>
              </a:rPr>
              <a:t>Jedinstveni upravni odjel </a:t>
            </a:r>
            <a:endParaRPr lang="en-US" b="1" u="sng" dirty="0">
              <a:solidFill>
                <a:srgbClr val="002060"/>
              </a:solidFill>
              <a:latin typeface="Gabriola" panose="04040605051002020D02" pitchFamily="8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2A85F91-D7A8-497E-8354-E102FD50AD48}"/>
              </a:ext>
            </a:extLst>
          </p:cNvPr>
          <p:cNvSpPr txBox="1"/>
          <p:nvPr/>
        </p:nvSpPr>
        <p:spPr>
          <a:xfrm>
            <a:off x="683567" y="4077072"/>
            <a:ext cx="3698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/>
              <a:t>https://zemunik.hr/proracun-fin.html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15253</TotalTime>
  <Words>769</Words>
  <Application>Microsoft Office PowerPoint</Application>
  <PresentationFormat>On-screen Show (4:3)</PresentationFormat>
  <Paragraphs>284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Gabriola</vt:lpstr>
      <vt:lpstr>Times New Roman</vt:lpstr>
      <vt:lpstr>Office tema</vt:lpstr>
      <vt:lpstr>   PRVE IZMJENE PRORAČUNA OPĆINE ZEMUNIK DONJI ZA 2025. GODINU I PROJEKCIJE ZA 2026. i 2027. GODINU - vodič za građane - </vt:lpstr>
      <vt:lpstr>Prve izmjene proračuna Općine Zemunik Donji za 2025. godinu i projekcija za 2026. i 2027. godinu</vt:lpstr>
      <vt:lpstr>Prihodi i primici Proračuna Općine Zemunik Donji</vt:lpstr>
      <vt:lpstr>Rashodi i izdaci proračuna Općine Zemunik Donji</vt:lpstr>
      <vt:lpstr>PowerPoint Presentation</vt:lpstr>
      <vt:lpstr>Prioritetni infrastrukturni  Projekti Općine Zemunik Donji u 2025.godini </vt:lpstr>
      <vt:lpstr>PowerPoint Presentation</vt:lpstr>
      <vt:lpstr>PowerPoint Presentation</vt:lpstr>
      <vt:lpstr>PowerPoint Presentation</vt:lpstr>
    </vt:vector>
  </TitlesOfParts>
  <Company>ZADARSKA ŽUPANIJA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Korisnik</cp:lastModifiedBy>
  <cp:revision>1357</cp:revision>
  <cp:lastPrinted>2021-12-13T10:22:53Z</cp:lastPrinted>
  <dcterms:created xsi:type="dcterms:W3CDTF">2014-10-06T07:52:48Z</dcterms:created>
  <dcterms:modified xsi:type="dcterms:W3CDTF">2026-03-19T11:22:08Z</dcterms:modified>
</cp:coreProperties>
</file>