
<file path=[Content_Types].xml><?xml version="1.0" encoding="utf-8"?>
<Types xmlns="http://schemas.openxmlformats.org/package/2006/content-types">
  <Default Extension="gif" ContentType="image/gif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54" r:id="rId2"/>
    <p:sldId id="364" r:id="rId3"/>
    <p:sldId id="355" r:id="rId4"/>
    <p:sldId id="359" r:id="rId5"/>
    <p:sldId id="357" r:id="rId6"/>
    <p:sldId id="358" r:id="rId7"/>
    <p:sldId id="335" r:id="rId8"/>
    <p:sldId id="365" r:id="rId9"/>
    <p:sldId id="327" r:id="rId10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9D4C1907-164C-4776-ADEE-7BB347BEB484}">
          <p14:sldIdLst>
            <p14:sldId id="354"/>
            <p14:sldId id="364"/>
            <p14:sldId id="355"/>
            <p14:sldId id="359"/>
            <p14:sldId id="357"/>
            <p14:sldId id="358"/>
          </p14:sldIdLst>
        </p14:section>
        <p14:section name="Sekcija bez naslova" id="{6F440071-0825-4550-BD7E-66E014C1ED6A}">
          <p14:sldIdLst>
            <p14:sldId id="335"/>
            <p14:sldId id="365"/>
            <p14:sldId id="32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Svijetli stil 2 - Isticanj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Svijetli stil 2 - Isticanj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ijetli stil 2 - Isticanj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Svijetli stil 1 - Isticanj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ijetli stil 1 - Isticanj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E9639D4-E3E2-4D34-9284-5A2195B3D0D7}" styleName="Svijetli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Svijetli stil 1 - Isticanj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Svijetli stil 2 - Isticanj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ijetli stil 2 - Isticanj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45" autoAdjust="0"/>
    <p:restoredTop sz="96056" autoAdjust="0"/>
  </p:normalViewPr>
  <p:slideViewPr>
    <p:cSldViewPr>
      <p:cViewPr varScale="1">
        <p:scale>
          <a:sx n="90" d="100"/>
          <a:sy n="90" d="100"/>
        </p:scale>
        <p:origin x="8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 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61</c:v>
                </c:pt>
                <c:pt idx="1">
                  <c:v>63</c:v>
                </c:pt>
                <c:pt idx="2">
                  <c:v>64</c:v>
                </c:pt>
                <c:pt idx="3">
                  <c:v>65</c:v>
                </c:pt>
                <c:pt idx="4">
                  <c:v>66</c:v>
                </c:pt>
                <c:pt idx="5">
                  <c:v>68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Sheet1!$B$2:$B$9</c:f>
              <c:numCache>
                <c:formatCode>#,##0.00</c:formatCode>
                <c:ptCount val="8"/>
                <c:pt idx="0">
                  <c:v>4351500</c:v>
                </c:pt>
                <c:pt idx="1">
                  <c:v>5299500</c:v>
                </c:pt>
                <c:pt idx="2">
                  <c:v>554000</c:v>
                </c:pt>
                <c:pt idx="3">
                  <c:v>6215000</c:v>
                </c:pt>
                <c:pt idx="4">
                  <c:v>55000</c:v>
                </c:pt>
                <c:pt idx="5">
                  <c:v>85000</c:v>
                </c:pt>
                <c:pt idx="6">
                  <c:v>660000</c:v>
                </c:pt>
                <c:pt idx="7">
                  <c:v>6250000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2E-4618-B786-DBE7411692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Izmjene i dopune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numRef>
              <c:f>Sheet1!$A$2:$A$9</c:f>
              <c:numCache>
                <c:formatCode>General</c:formatCode>
                <c:ptCount val="8"/>
                <c:pt idx="0">
                  <c:v>61</c:v>
                </c:pt>
                <c:pt idx="1">
                  <c:v>63</c:v>
                </c:pt>
                <c:pt idx="2">
                  <c:v>64</c:v>
                </c:pt>
                <c:pt idx="3">
                  <c:v>65</c:v>
                </c:pt>
                <c:pt idx="4">
                  <c:v>66</c:v>
                </c:pt>
                <c:pt idx="5">
                  <c:v>68</c:v>
                </c:pt>
                <c:pt idx="6">
                  <c:v>7</c:v>
                </c:pt>
                <c:pt idx="7">
                  <c:v>8</c:v>
                </c:pt>
              </c:numCache>
            </c:numRef>
          </c:cat>
          <c:val>
            <c:numRef>
              <c:f>Sheet1!$C$2:$C$9</c:f>
              <c:numCache>
                <c:formatCode>#,##0.00</c:formatCode>
                <c:ptCount val="8"/>
                <c:pt idx="0">
                  <c:v>4535500</c:v>
                </c:pt>
                <c:pt idx="1">
                  <c:v>1969500</c:v>
                </c:pt>
                <c:pt idx="2">
                  <c:v>363250</c:v>
                </c:pt>
                <c:pt idx="3">
                  <c:v>6533824</c:v>
                </c:pt>
                <c:pt idx="4">
                  <c:v>40000</c:v>
                </c:pt>
                <c:pt idx="5">
                  <c:v>56000</c:v>
                </c:pt>
                <c:pt idx="6">
                  <c:v>483000</c:v>
                </c:pt>
                <c:pt idx="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2E-4618-B786-DBE7411692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31709599"/>
        <c:axId val="675431439"/>
        <c:axId val="0"/>
      </c:bar3DChart>
      <c:catAx>
        <c:axId val="7317095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675431439"/>
        <c:crosses val="autoZero"/>
        <c:auto val="1"/>
        <c:lblAlgn val="ctr"/>
        <c:lblOffset val="100"/>
        <c:noMultiLvlLbl val="0"/>
      </c:catAx>
      <c:valAx>
        <c:axId val="675431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317095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solidFill>
          <a:schemeClr val="accent6">
            <a:lumMod val="20000"/>
            <a:lumOff val="80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accent6">
            <a:lumMod val="20000"/>
            <a:lumOff val="80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Plan 2020.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31</c:v>
                </c:pt>
                <c:pt idx="1">
                  <c:v>32</c:v>
                </c:pt>
                <c:pt idx="2">
                  <c:v>34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  <c:pt idx="6">
                  <c:v>38</c:v>
                </c:pt>
                <c:pt idx="7">
                  <c:v>4</c:v>
                </c:pt>
                <c:pt idx="8">
                  <c:v>5</c:v>
                </c:pt>
              </c:numCache>
            </c:numRef>
          </c:cat>
          <c:val>
            <c:numRef>
              <c:f>Sheet1!$B$2:$B$10</c:f>
              <c:numCache>
                <c:formatCode>#,##0.00</c:formatCode>
                <c:ptCount val="9"/>
                <c:pt idx="0">
                  <c:v>2114000</c:v>
                </c:pt>
                <c:pt idx="1">
                  <c:v>3702500</c:v>
                </c:pt>
                <c:pt idx="2">
                  <c:v>146000</c:v>
                </c:pt>
                <c:pt idx="3">
                  <c:v>350000</c:v>
                </c:pt>
                <c:pt idx="4">
                  <c:v>20000</c:v>
                </c:pt>
                <c:pt idx="5">
                  <c:v>527000</c:v>
                </c:pt>
                <c:pt idx="6">
                  <c:v>512500</c:v>
                </c:pt>
                <c:pt idx="7">
                  <c:v>14158000</c:v>
                </c:pt>
                <c:pt idx="8">
                  <c:v>1940000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A3-4B7D-BD4F-8DC633EB4C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Izmjene i dopune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31</c:v>
                </c:pt>
                <c:pt idx="1">
                  <c:v>32</c:v>
                </c:pt>
                <c:pt idx="2">
                  <c:v>34</c:v>
                </c:pt>
                <c:pt idx="3">
                  <c:v>35</c:v>
                </c:pt>
                <c:pt idx="4">
                  <c:v>36</c:v>
                </c:pt>
                <c:pt idx="5">
                  <c:v>37</c:v>
                </c:pt>
                <c:pt idx="6">
                  <c:v>38</c:v>
                </c:pt>
                <c:pt idx="7">
                  <c:v>4</c:v>
                </c:pt>
                <c:pt idx="8">
                  <c:v>5</c:v>
                </c:pt>
              </c:numCache>
            </c:numRef>
          </c:cat>
          <c:val>
            <c:numRef>
              <c:f>Sheet1!$C$2:$C$10</c:f>
              <c:numCache>
                <c:formatCode>#,##0.00</c:formatCode>
                <c:ptCount val="9"/>
                <c:pt idx="0">
                  <c:v>2358000</c:v>
                </c:pt>
                <c:pt idx="1">
                  <c:v>3751000</c:v>
                </c:pt>
                <c:pt idx="2">
                  <c:v>74000</c:v>
                </c:pt>
                <c:pt idx="3">
                  <c:v>1110000</c:v>
                </c:pt>
                <c:pt idx="4">
                  <c:v>4500</c:v>
                </c:pt>
                <c:pt idx="5">
                  <c:v>527500</c:v>
                </c:pt>
                <c:pt idx="6">
                  <c:v>562500</c:v>
                </c:pt>
                <c:pt idx="7">
                  <c:v>4451500</c:v>
                </c:pt>
                <c:pt idx="8">
                  <c:v>1885200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A3-4B7D-BD4F-8DC633EB4C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10582431"/>
        <c:axId val="732522399"/>
        <c:axId val="0"/>
      </c:bar3DChart>
      <c:catAx>
        <c:axId val="8105824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732522399"/>
        <c:crosses val="autoZero"/>
        <c:auto val="1"/>
        <c:lblAlgn val="ctr"/>
        <c:lblOffset val="100"/>
        <c:noMultiLvlLbl val="0"/>
      </c:catAx>
      <c:valAx>
        <c:axId val="732522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05824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427299874261276"/>
          <c:y val="5.4265748031496072E-2"/>
          <c:w val="0.58957428925342659"/>
          <c:h val="0.9210415846456693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Stupac1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7911156288968982E-2"/>
                  <c:y val="-6.008768671986686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81-436A-83BF-FFA5DFB0C0F1}"/>
                </c:ext>
              </c:extLst>
            </c:dLbl>
            <c:dLbl>
              <c:idx val="1"/>
              <c:layout>
                <c:manualLayout>
                  <c:x val="5.2745956575956772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81-436A-83BF-FFA5DFB0C0F1}"/>
                </c:ext>
              </c:extLst>
            </c:dLbl>
            <c:dLbl>
              <c:idx val="2"/>
              <c:layout>
                <c:manualLayout>
                  <c:x val="3.4614534002971632E-2"/>
                  <c:y val="3.0042660578020789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81-436A-83BF-FFA5DFB0C0F1}"/>
                </c:ext>
              </c:extLst>
            </c:dLbl>
            <c:dLbl>
              <c:idx val="3"/>
              <c:layout>
                <c:manualLayout>
                  <c:x val="4.9449334289959478E-2"/>
                  <c:y val="-6.008532115604193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81-436A-83BF-FFA5DFB0C0F1}"/>
                </c:ext>
              </c:extLst>
            </c:dLbl>
            <c:dLbl>
              <c:idx val="4"/>
              <c:layout>
                <c:manualLayout>
                  <c:x val="5.9339201147951708E-2"/>
                  <c:y val="-6.008768671986686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81-436A-83BF-FFA5DFB0C0F1}"/>
                </c:ext>
              </c:extLst>
            </c:dLbl>
            <c:dLbl>
              <c:idx val="5"/>
              <c:layout>
                <c:manualLayout>
                  <c:x val="7.5822182789658882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81-436A-83BF-FFA5DFB0C0F1}"/>
                </c:ext>
              </c:extLst>
            </c:dLbl>
            <c:dLbl>
              <c:idx val="6"/>
              <c:layout>
                <c:manualLayout>
                  <c:x val="0.16977604772886087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81-436A-83BF-FFA5DFB0C0F1}"/>
                </c:ext>
              </c:extLst>
            </c:dLbl>
            <c:dLbl>
              <c:idx val="7"/>
              <c:layout>
                <c:manualLayout>
                  <c:x val="0.30988249488374592"/>
                  <c:y val="-3.004266057802106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81-436A-83BF-FFA5DFB0C0F1}"/>
                </c:ext>
              </c:extLst>
            </c:dLbl>
            <c:dLbl>
              <c:idx val="8"/>
              <c:layout>
                <c:manualLayout>
                  <c:x val="3.7911156288968934E-2"/>
                  <c:y val="6.008532115604157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81-436A-83BF-FFA5DFB0C0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sr-Latn-R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List1!$A$2:$A$10</c:f>
              <c:strCache>
                <c:ptCount val="9"/>
                <c:pt idx="0">
                  <c:v>Zaštita okoliša (136.500,00)</c:v>
                </c:pt>
                <c:pt idx="1">
                  <c:v>Ekonomski poslovi (543.000,00)</c:v>
                </c:pt>
                <c:pt idx="2">
                  <c:v>Rekreacija, kultura i religija (701.500,00)</c:v>
                </c:pt>
                <c:pt idx="3">
                  <c:v>Socijalna zaštita (325.000,00)</c:v>
                </c:pt>
                <c:pt idx="4">
                  <c:v>Opće i javne usluge (3.250.700,00)</c:v>
                </c:pt>
                <c:pt idx="5">
                  <c:v>Usluge unapređ. stan. i zajednice (5.938.000,00)</c:v>
                </c:pt>
                <c:pt idx="6">
                  <c:v>Obrazovanje (1.779.300,00)</c:v>
                </c:pt>
                <c:pt idx="7">
                  <c:v>Zdravstvo (25.000,00)</c:v>
                </c:pt>
                <c:pt idx="8">
                  <c:v>Javni red i sigurnost (140.000,00)</c:v>
                </c:pt>
              </c:strCache>
            </c:strRef>
          </c:cat>
          <c:val>
            <c:numRef>
              <c:f>List1!$B$2:$B$10</c:f>
              <c:numCache>
                <c:formatCode>0.00%</c:formatCode>
                <c:ptCount val="9"/>
                <c:pt idx="0">
                  <c:v>9.2999999999999992E-3</c:v>
                </c:pt>
                <c:pt idx="1">
                  <c:v>3.6900000000000002E-2</c:v>
                </c:pt>
                <c:pt idx="2">
                  <c:v>4.7600000000000003E-2</c:v>
                </c:pt>
                <c:pt idx="3">
                  <c:v>2.2100000000000002E-2</c:v>
                </c:pt>
                <c:pt idx="4">
                  <c:v>0.22070000000000001</c:v>
                </c:pt>
                <c:pt idx="5">
                  <c:v>0.40329999999999999</c:v>
                </c:pt>
                <c:pt idx="6">
                  <c:v>0.1208</c:v>
                </c:pt>
                <c:pt idx="7">
                  <c:v>1.6999999999999999E-3</c:v>
                </c:pt>
                <c:pt idx="8">
                  <c:v>9.4999999999999998E-3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381-436A-83BF-FFA5DFB0C0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4477344"/>
        <c:axId val="34477888"/>
      </c:barChart>
      <c:catAx>
        <c:axId val="3447734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Calibri" pitchFamily="34" charset="0"/>
              </a:defRPr>
            </a:pPr>
            <a:endParaRPr lang="sr-Latn-RS"/>
          </a:p>
        </c:txPr>
        <c:crossAx val="34477888"/>
        <c:crosses val="autoZero"/>
        <c:auto val="1"/>
        <c:lblAlgn val="ctr"/>
        <c:lblOffset val="100"/>
        <c:noMultiLvlLbl val="0"/>
      </c:catAx>
      <c:valAx>
        <c:axId val="34477888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one"/>
        <c:crossAx val="34477344"/>
        <c:crosses val="autoZero"/>
        <c:crossBetween val="between"/>
      </c:valAx>
      <c:spPr>
        <a:solidFill>
          <a:schemeClr val="accent1">
            <a:lumMod val="20000"/>
            <a:lumOff val="8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D69540-C5EE-4A3E-8BB1-417CF83C52A3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858A00B-872B-4D14-8BCB-FD5DA9704EC1}">
      <dgm:prSet phldrT="[Tekst]" custT="1"/>
      <dgm:spPr/>
      <dgm:t>
        <a:bodyPr/>
        <a:lstStyle/>
        <a:p>
          <a:r>
            <a:rPr lang="hr-HR" sz="1400" b="1" u="none" dirty="0"/>
            <a:t>Prihodi poslovanja</a:t>
          </a:r>
        </a:p>
        <a:p>
          <a:r>
            <a:rPr lang="hr-HR" sz="1400" u="none" dirty="0"/>
            <a:t>13.498.074,20 kn</a:t>
          </a:r>
          <a:endParaRPr lang="hr-HR" sz="1400" dirty="0"/>
        </a:p>
      </dgm:t>
    </dgm:pt>
    <dgm:pt modelId="{ADA2C2F6-6DF7-4E7B-9FF9-EA53AC415BEC}" type="parTrans" cxnId="{B2094FB8-45BC-4332-890B-2C2B9EDF0BBC}">
      <dgm:prSet/>
      <dgm:spPr/>
      <dgm:t>
        <a:bodyPr/>
        <a:lstStyle/>
        <a:p>
          <a:endParaRPr lang="hr-HR"/>
        </a:p>
      </dgm:t>
    </dgm:pt>
    <dgm:pt modelId="{DD4E373D-ABF8-4174-8D61-CBAFEA9D7616}" type="sibTrans" cxnId="{B2094FB8-45BC-4332-890B-2C2B9EDF0BBC}">
      <dgm:prSet/>
      <dgm:spPr/>
      <dgm:t>
        <a:bodyPr/>
        <a:lstStyle/>
        <a:p>
          <a:endParaRPr lang="hr-HR"/>
        </a:p>
      </dgm:t>
    </dgm:pt>
    <dgm:pt modelId="{0DBF0460-17AD-49D7-AE13-B162857ACAF4}">
      <dgm:prSet phldrT="[Tekst]" custT="1"/>
      <dgm:spPr/>
      <dgm:t>
        <a:bodyPr/>
        <a:lstStyle/>
        <a:p>
          <a:r>
            <a:rPr lang="hr-HR" sz="1400" b="1" dirty="0"/>
            <a:t>Primici od fin. imovine i zaduživanja</a:t>
          </a:r>
        </a:p>
        <a:p>
          <a:r>
            <a:rPr lang="hr-HR" sz="1400" b="1" dirty="0"/>
            <a:t> </a:t>
          </a:r>
          <a:r>
            <a:rPr lang="hr-HR" sz="1400" b="0" dirty="0"/>
            <a:t>0,00 kn</a:t>
          </a:r>
        </a:p>
      </dgm:t>
    </dgm:pt>
    <dgm:pt modelId="{F5426032-C706-420B-B3B9-18CC79477F4B}" type="parTrans" cxnId="{DBA659F4-D78C-4C11-97E8-E0D9558334B8}">
      <dgm:prSet/>
      <dgm:spPr/>
      <dgm:t>
        <a:bodyPr/>
        <a:lstStyle/>
        <a:p>
          <a:endParaRPr lang="hr-HR"/>
        </a:p>
      </dgm:t>
    </dgm:pt>
    <dgm:pt modelId="{1465BADE-E651-4D1D-A7FC-51BEEF22B585}" type="sibTrans" cxnId="{DBA659F4-D78C-4C11-97E8-E0D9558334B8}">
      <dgm:prSet/>
      <dgm:spPr/>
      <dgm:t>
        <a:bodyPr/>
        <a:lstStyle/>
        <a:p>
          <a:endParaRPr lang="hr-HR"/>
        </a:p>
      </dgm:t>
    </dgm:pt>
    <dgm:pt modelId="{0740B641-6C4D-4D43-987E-8A98E4A7C33C}">
      <dgm:prSet phldrT="[Tekst]" custT="1"/>
      <dgm:spPr/>
      <dgm:t>
        <a:bodyPr/>
        <a:lstStyle/>
        <a:p>
          <a:r>
            <a:rPr lang="hr-HR" sz="1400" b="1" dirty="0"/>
            <a:t>Prihodi od prodaje nefin. imovine</a:t>
          </a:r>
        </a:p>
        <a:p>
          <a:r>
            <a:rPr lang="hr-HR" sz="1400" dirty="0"/>
            <a:t>483.000,00 kn</a:t>
          </a:r>
        </a:p>
      </dgm:t>
    </dgm:pt>
    <dgm:pt modelId="{64E28D37-A572-4C8F-844D-BB488ADECF84}" type="parTrans" cxnId="{2AA2ECF6-4D47-4EC5-83B3-4A3253BB1082}">
      <dgm:prSet/>
      <dgm:spPr/>
      <dgm:t>
        <a:bodyPr/>
        <a:lstStyle/>
        <a:p>
          <a:endParaRPr lang="hr-HR"/>
        </a:p>
      </dgm:t>
    </dgm:pt>
    <dgm:pt modelId="{0670A606-DF99-4924-A716-690CA6DE5B71}" type="sibTrans" cxnId="{2AA2ECF6-4D47-4EC5-83B3-4A3253BB1082}">
      <dgm:prSet/>
      <dgm:spPr/>
      <dgm:t>
        <a:bodyPr/>
        <a:lstStyle/>
        <a:p>
          <a:endParaRPr lang="hr-HR"/>
        </a:p>
      </dgm:t>
    </dgm:pt>
    <dgm:pt modelId="{5A3839C2-9DFA-4C18-AD73-301A617808C5}">
      <dgm:prSet phldrT="[Tekst]" custT="1"/>
      <dgm:spPr/>
      <dgm:t>
        <a:bodyPr/>
        <a:lstStyle/>
        <a:p>
          <a:r>
            <a:rPr lang="hr-HR" sz="1400" b="1" dirty="0"/>
            <a:t>Preneseni višak iz 2019. godine</a:t>
          </a:r>
        </a:p>
        <a:p>
          <a:r>
            <a:rPr lang="hr-HR" sz="1400" dirty="0"/>
            <a:t>743.125,80 kn</a:t>
          </a:r>
        </a:p>
      </dgm:t>
    </dgm:pt>
    <dgm:pt modelId="{D89187ED-6184-4939-A810-56BC50D08CC6}" type="parTrans" cxnId="{F3CC750E-61B8-4390-87F5-CD725051E875}">
      <dgm:prSet/>
      <dgm:spPr/>
      <dgm:t>
        <a:bodyPr/>
        <a:lstStyle/>
        <a:p>
          <a:endParaRPr lang="hr-HR"/>
        </a:p>
      </dgm:t>
    </dgm:pt>
    <dgm:pt modelId="{EE3B92C2-1B46-482D-9B11-EE7DA1670A85}" type="sibTrans" cxnId="{F3CC750E-61B8-4390-87F5-CD725051E875}">
      <dgm:prSet/>
      <dgm:spPr/>
      <dgm:t>
        <a:bodyPr/>
        <a:lstStyle/>
        <a:p>
          <a:endParaRPr lang="hr-HR"/>
        </a:p>
      </dgm:t>
    </dgm:pt>
    <dgm:pt modelId="{8BFA097F-0B1B-4DBA-8D4F-8D31392DC1C0}" type="pres">
      <dgm:prSet presAssocID="{4FD69540-C5EE-4A3E-8BB1-417CF83C52A3}" presName="linear" presStyleCnt="0">
        <dgm:presLayoutVars>
          <dgm:dir/>
          <dgm:animLvl val="lvl"/>
          <dgm:resizeHandles val="exact"/>
        </dgm:presLayoutVars>
      </dgm:prSet>
      <dgm:spPr/>
    </dgm:pt>
    <dgm:pt modelId="{B27094A2-6FAF-4666-83B8-0E86EDEA8ED8}" type="pres">
      <dgm:prSet presAssocID="{D858A00B-872B-4D14-8BCB-FD5DA9704EC1}" presName="parentLin" presStyleCnt="0"/>
      <dgm:spPr/>
    </dgm:pt>
    <dgm:pt modelId="{F16C6BB2-9B3A-44EE-8525-9F7A73BDD387}" type="pres">
      <dgm:prSet presAssocID="{D858A00B-872B-4D14-8BCB-FD5DA9704EC1}" presName="parentLeftMargin" presStyleLbl="node1" presStyleIdx="0" presStyleCnt="4"/>
      <dgm:spPr/>
    </dgm:pt>
    <dgm:pt modelId="{435CD82E-5616-4708-AB59-B2A5A12DD9C4}" type="pres">
      <dgm:prSet presAssocID="{D858A00B-872B-4D14-8BCB-FD5DA9704EC1}" presName="parentText" presStyleLbl="node1" presStyleIdx="0" presStyleCnt="4" custScaleX="130718">
        <dgm:presLayoutVars>
          <dgm:chMax val="0"/>
          <dgm:bulletEnabled val="1"/>
        </dgm:presLayoutVars>
      </dgm:prSet>
      <dgm:spPr/>
    </dgm:pt>
    <dgm:pt modelId="{3A692143-F61D-4C2B-8AC0-E7124CFEE2CF}" type="pres">
      <dgm:prSet presAssocID="{D858A00B-872B-4D14-8BCB-FD5DA9704EC1}" presName="negativeSpace" presStyleCnt="0"/>
      <dgm:spPr/>
    </dgm:pt>
    <dgm:pt modelId="{E89A41A0-B893-4009-B8C6-61ABC06F8E28}" type="pres">
      <dgm:prSet presAssocID="{D858A00B-872B-4D14-8BCB-FD5DA9704EC1}" presName="childText" presStyleLbl="conFgAcc1" presStyleIdx="0" presStyleCnt="4">
        <dgm:presLayoutVars>
          <dgm:bulletEnabled val="1"/>
        </dgm:presLayoutVars>
      </dgm:prSet>
      <dgm:spPr>
        <a:solidFill>
          <a:schemeClr val="lt1">
            <a:hueOff val="0"/>
            <a:satOff val="0"/>
            <a:lumOff val="0"/>
          </a:schemeClr>
        </a:solidFill>
        <a:ln w="12700">
          <a:solidFill>
            <a:schemeClr val="accent1">
              <a:lumMod val="50000"/>
            </a:schemeClr>
          </a:solidFill>
        </a:ln>
      </dgm:spPr>
    </dgm:pt>
    <dgm:pt modelId="{AA1AEB42-377C-4723-9006-CFAB7C3A52A2}" type="pres">
      <dgm:prSet presAssocID="{DD4E373D-ABF8-4174-8D61-CBAFEA9D7616}" presName="spaceBetweenRectangles" presStyleCnt="0"/>
      <dgm:spPr/>
    </dgm:pt>
    <dgm:pt modelId="{5CCA20C3-95C8-4B81-820E-6D0275A710BD}" type="pres">
      <dgm:prSet presAssocID="{0DBF0460-17AD-49D7-AE13-B162857ACAF4}" presName="parentLin" presStyleCnt="0"/>
      <dgm:spPr/>
    </dgm:pt>
    <dgm:pt modelId="{28B81BE0-34A7-4E5E-81A1-4B67483BD293}" type="pres">
      <dgm:prSet presAssocID="{0DBF0460-17AD-49D7-AE13-B162857ACAF4}" presName="parentLeftMargin" presStyleLbl="node1" presStyleIdx="0" presStyleCnt="4"/>
      <dgm:spPr/>
    </dgm:pt>
    <dgm:pt modelId="{17926B38-A9DE-4302-BEB4-1523A53776F3}" type="pres">
      <dgm:prSet presAssocID="{0DBF0460-17AD-49D7-AE13-B162857ACAF4}" presName="parentText" presStyleLbl="node1" presStyleIdx="1" presStyleCnt="4" custScaleX="130718" custLinFactNeighborX="-13992" custLinFactNeighborY="-3525">
        <dgm:presLayoutVars>
          <dgm:chMax val="0"/>
          <dgm:bulletEnabled val="1"/>
        </dgm:presLayoutVars>
      </dgm:prSet>
      <dgm:spPr/>
    </dgm:pt>
    <dgm:pt modelId="{7EFB36B5-A4D1-46BB-92E8-A2CBC70EF1BD}" type="pres">
      <dgm:prSet presAssocID="{0DBF0460-17AD-49D7-AE13-B162857ACAF4}" presName="negativeSpace" presStyleCnt="0"/>
      <dgm:spPr/>
    </dgm:pt>
    <dgm:pt modelId="{4F53389B-63E0-4B2B-A0FA-C30D184AC424}" type="pres">
      <dgm:prSet presAssocID="{0DBF0460-17AD-49D7-AE13-B162857ACAF4}" presName="childText" presStyleLbl="conFgAcc1" presStyleIdx="1" presStyleCnt="4">
        <dgm:presLayoutVars>
          <dgm:bulletEnabled val="1"/>
        </dgm:presLayoutVars>
      </dgm:prSet>
      <dgm:spPr>
        <a:ln w="12700">
          <a:solidFill>
            <a:schemeClr val="accent1">
              <a:lumMod val="50000"/>
            </a:schemeClr>
          </a:solidFill>
        </a:ln>
      </dgm:spPr>
    </dgm:pt>
    <dgm:pt modelId="{518425D6-ED6A-4CCA-B164-DB791A847377}" type="pres">
      <dgm:prSet presAssocID="{1465BADE-E651-4D1D-A7FC-51BEEF22B585}" presName="spaceBetweenRectangles" presStyleCnt="0"/>
      <dgm:spPr/>
    </dgm:pt>
    <dgm:pt modelId="{98E7DDC4-7787-4356-9AE7-8B3EEA1F02C4}" type="pres">
      <dgm:prSet presAssocID="{0740B641-6C4D-4D43-987E-8A98E4A7C33C}" presName="parentLin" presStyleCnt="0"/>
      <dgm:spPr/>
    </dgm:pt>
    <dgm:pt modelId="{84D69325-482C-41F6-89B2-8A87C575FF74}" type="pres">
      <dgm:prSet presAssocID="{0740B641-6C4D-4D43-987E-8A98E4A7C33C}" presName="parentLeftMargin" presStyleLbl="node1" presStyleIdx="1" presStyleCnt="4"/>
      <dgm:spPr/>
    </dgm:pt>
    <dgm:pt modelId="{0CC4C80F-444E-461E-9B35-6C31E8D22168}" type="pres">
      <dgm:prSet presAssocID="{0740B641-6C4D-4D43-987E-8A98E4A7C33C}" presName="parentText" presStyleLbl="node1" presStyleIdx="2" presStyleCnt="4" custScaleX="131453">
        <dgm:presLayoutVars>
          <dgm:chMax val="0"/>
          <dgm:bulletEnabled val="1"/>
        </dgm:presLayoutVars>
      </dgm:prSet>
      <dgm:spPr/>
    </dgm:pt>
    <dgm:pt modelId="{4640031A-49CC-4B14-8110-75499F663224}" type="pres">
      <dgm:prSet presAssocID="{0740B641-6C4D-4D43-987E-8A98E4A7C33C}" presName="negativeSpace" presStyleCnt="0"/>
      <dgm:spPr/>
    </dgm:pt>
    <dgm:pt modelId="{0B6DFDE6-CC62-4855-A696-8D31543F3801}" type="pres">
      <dgm:prSet presAssocID="{0740B641-6C4D-4D43-987E-8A98E4A7C33C}" presName="childText" presStyleLbl="conFgAcc1" presStyleIdx="2" presStyleCnt="4">
        <dgm:presLayoutVars>
          <dgm:bulletEnabled val="1"/>
        </dgm:presLayoutVars>
      </dgm:prSet>
      <dgm:spPr>
        <a:ln w="12700">
          <a:solidFill>
            <a:schemeClr val="accent1">
              <a:lumMod val="50000"/>
            </a:schemeClr>
          </a:solidFill>
        </a:ln>
      </dgm:spPr>
    </dgm:pt>
    <dgm:pt modelId="{4E9BBE6E-7011-4A2D-974B-2109475D8B20}" type="pres">
      <dgm:prSet presAssocID="{0670A606-DF99-4924-A716-690CA6DE5B71}" presName="spaceBetweenRectangles" presStyleCnt="0"/>
      <dgm:spPr/>
    </dgm:pt>
    <dgm:pt modelId="{7B801DAB-8F86-4BED-B074-C81E6F677E19}" type="pres">
      <dgm:prSet presAssocID="{5A3839C2-9DFA-4C18-AD73-301A617808C5}" presName="parentLin" presStyleCnt="0"/>
      <dgm:spPr/>
    </dgm:pt>
    <dgm:pt modelId="{9E0B426E-E98E-4A9D-9F0A-7EB891172428}" type="pres">
      <dgm:prSet presAssocID="{5A3839C2-9DFA-4C18-AD73-301A617808C5}" presName="parentLeftMargin" presStyleLbl="node1" presStyleIdx="2" presStyleCnt="4"/>
      <dgm:spPr/>
    </dgm:pt>
    <dgm:pt modelId="{1F3EBFC1-B5F2-4BB9-9E1E-707FF342E013}" type="pres">
      <dgm:prSet presAssocID="{5A3839C2-9DFA-4C18-AD73-301A617808C5}" presName="parentText" presStyleLbl="node1" presStyleIdx="3" presStyleCnt="4" custScaleX="131453">
        <dgm:presLayoutVars>
          <dgm:chMax val="0"/>
          <dgm:bulletEnabled val="1"/>
        </dgm:presLayoutVars>
      </dgm:prSet>
      <dgm:spPr/>
    </dgm:pt>
    <dgm:pt modelId="{9D99F35C-9FB9-439B-9731-A423A941C685}" type="pres">
      <dgm:prSet presAssocID="{5A3839C2-9DFA-4C18-AD73-301A617808C5}" presName="negativeSpace" presStyleCnt="0"/>
      <dgm:spPr/>
    </dgm:pt>
    <dgm:pt modelId="{D63E227D-F084-44B0-86F0-571F9FAED194}" type="pres">
      <dgm:prSet presAssocID="{5A3839C2-9DFA-4C18-AD73-301A617808C5}" presName="childText" presStyleLbl="conFgAcc1" presStyleIdx="3" presStyleCnt="4">
        <dgm:presLayoutVars>
          <dgm:bulletEnabled val="1"/>
        </dgm:presLayoutVars>
      </dgm:prSet>
      <dgm:spPr>
        <a:ln w="12700">
          <a:solidFill>
            <a:schemeClr val="accent1">
              <a:lumMod val="50000"/>
            </a:schemeClr>
          </a:solidFill>
        </a:ln>
      </dgm:spPr>
    </dgm:pt>
  </dgm:ptLst>
  <dgm:cxnLst>
    <dgm:cxn modelId="{B87FDD01-A09C-4852-8F8A-DDF2C9C048EC}" type="presOf" srcId="{5A3839C2-9DFA-4C18-AD73-301A617808C5}" destId="{1F3EBFC1-B5F2-4BB9-9E1E-707FF342E013}" srcOrd="1" destOrd="0" presId="urn:microsoft.com/office/officeart/2005/8/layout/list1"/>
    <dgm:cxn modelId="{F3CC750E-61B8-4390-87F5-CD725051E875}" srcId="{4FD69540-C5EE-4A3E-8BB1-417CF83C52A3}" destId="{5A3839C2-9DFA-4C18-AD73-301A617808C5}" srcOrd="3" destOrd="0" parTransId="{D89187ED-6184-4939-A810-56BC50D08CC6}" sibTransId="{EE3B92C2-1B46-482D-9B11-EE7DA1670A85}"/>
    <dgm:cxn modelId="{4672D434-A2F3-48CC-8634-07FF2F14A16C}" type="presOf" srcId="{D858A00B-872B-4D14-8BCB-FD5DA9704EC1}" destId="{435CD82E-5616-4708-AB59-B2A5A12DD9C4}" srcOrd="1" destOrd="0" presId="urn:microsoft.com/office/officeart/2005/8/layout/list1"/>
    <dgm:cxn modelId="{1C354A5C-30D1-4318-BACD-23A87DBF71BD}" type="presOf" srcId="{4FD69540-C5EE-4A3E-8BB1-417CF83C52A3}" destId="{8BFA097F-0B1B-4DBA-8D4F-8D31392DC1C0}" srcOrd="0" destOrd="0" presId="urn:microsoft.com/office/officeart/2005/8/layout/list1"/>
    <dgm:cxn modelId="{9910D582-DC62-433A-9BC2-0DF913CD4D0C}" type="presOf" srcId="{0740B641-6C4D-4D43-987E-8A98E4A7C33C}" destId="{0CC4C80F-444E-461E-9B35-6C31E8D22168}" srcOrd="1" destOrd="0" presId="urn:microsoft.com/office/officeart/2005/8/layout/list1"/>
    <dgm:cxn modelId="{C0D7D79D-88A4-42C4-ADDF-68303DAACFBF}" type="presOf" srcId="{D858A00B-872B-4D14-8BCB-FD5DA9704EC1}" destId="{F16C6BB2-9B3A-44EE-8525-9F7A73BDD387}" srcOrd="0" destOrd="0" presId="urn:microsoft.com/office/officeart/2005/8/layout/list1"/>
    <dgm:cxn modelId="{E0BB77A2-C16C-4EDB-9430-6263228DBA00}" type="presOf" srcId="{0740B641-6C4D-4D43-987E-8A98E4A7C33C}" destId="{84D69325-482C-41F6-89B2-8A87C575FF74}" srcOrd="0" destOrd="0" presId="urn:microsoft.com/office/officeart/2005/8/layout/list1"/>
    <dgm:cxn modelId="{C36AECA7-5103-4A8D-BE1B-75FC3318FF54}" type="presOf" srcId="{0DBF0460-17AD-49D7-AE13-B162857ACAF4}" destId="{28B81BE0-34A7-4E5E-81A1-4B67483BD293}" srcOrd="0" destOrd="0" presId="urn:microsoft.com/office/officeart/2005/8/layout/list1"/>
    <dgm:cxn modelId="{7274B9B2-CE39-4799-86A3-731EBE767CB6}" type="presOf" srcId="{5A3839C2-9DFA-4C18-AD73-301A617808C5}" destId="{9E0B426E-E98E-4A9D-9F0A-7EB891172428}" srcOrd="0" destOrd="0" presId="urn:microsoft.com/office/officeart/2005/8/layout/list1"/>
    <dgm:cxn modelId="{B2094FB8-45BC-4332-890B-2C2B9EDF0BBC}" srcId="{4FD69540-C5EE-4A3E-8BB1-417CF83C52A3}" destId="{D858A00B-872B-4D14-8BCB-FD5DA9704EC1}" srcOrd="0" destOrd="0" parTransId="{ADA2C2F6-6DF7-4E7B-9FF9-EA53AC415BEC}" sibTransId="{DD4E373D-ABF8-4174-8D61-CBAFEA9D7616}"/>
    <dgm:cxn modelId="{8E386EF2-6919-47CB-8127-78CF94550D11}" type="presOf" srcId="{0DBF0460-17AD-49D7-AE13-B162857ACAF4}" destId="{17926B38-A9DE-4302-BEB4-1523A53776F3}" srcOrd="1" destOrd="0" presId="urn:microsoft.com/office/officeart/2005/8/layout/list1"/>
    <dgm:cxn modelId="{DBA659F4-D78C-4C11-97E8-E0D9558334B8}" srcId="{4FD69540-C5EE-4A3E-8BB1-417CF83C52A3}" destId="{0DBF0460-17AD-49D7-AE13-B162857ACAF4}" srcOrd="1" destOrd="0" parTransId="{F5426032-C706-420B-B3B9-18CC79477F4B}" sibTransId="{1465BADE-E651-4D1D-A7FC-51BEEF22B585}"/>
    <dgm:cxn modelId="{2AA2ECF6-4D47-4EC5-83B3-4A3253BB1082}" srcId="{4FD69540-C5EE-4A3E-8BB1-417CF83C52A3}" destId="{0740B641-6C4D-4D43-987E-8A98E4A7C33C}" srcOrd="2" destOrd="0" parTransId="{64E28D37-A572-4C8F-844D-BB488ADECF84}" sibTransId="{0670A606-DF99-4924-A716-690CA6DE5B71}"/>
    <dgm:cxn modelId="{C2EFD269-161F-46D9-9A36-8191E497E490}" type="presParOf" srcId="{8BFA097F-0B1B-4DBA-8D4F-8D31392DC1C0}" destId="{B27094A2-6FAF-4666-83B8-0E86EDEA8ED8}" srcOrd="0" destOrd="0" presId="urn:microsoft.com/office/officeart/2005/8/layout/list1"/>
    <dgm:cxn modelId="{28FD2937-2485-4C07-AA7C-B43D9585D8DF}" type="presParOf" srcId="{B27094A2-6FAF-4666-83B8-0E86EDEA8ED8}" destId="{F16C6BB2-9B3A-44EE-8525-9F7A73BDD387}" srcOrd="0" destOrd="0" presId="urn:microsoft.com/office/officeart/2005/8/layout/list1"/>
    <dgm:cxn modelId="{A9C0BB6A-0DAD-4205-959C-9E931660E139}" type="presParOf" srcId="{B27094A2-6FAF-4666-83B8-0E86EDEA8ED8}" destId="{435CD82E-5616-4708-AB59-B2A5A12DD9C4}" srcOrd="1" destOrd="0" presId="urn:microsoft.com/office/officeart/2005/8/layout/list1"/>
    <dgm:cxn modelId="{CF36889F-6523-48F8-BBC7-5C4DA6C49E1A}" type="presParOf" srcId="{8BFA097F-0B1B-4DBA-8D4F-8D31392DC1C0}" destId="{3A692143-F61D-4C2B-8AC0-E7124CFEE2CF}" srcOrd="1" destOrd="0" presId="urn:microsoft.com/office/officeart/2005/8/layout/list1"/>
    <dgm:cxn modelId="{56031650-4705-48F4-8A6E-B1229EFA5931}" type="presParOf" srcId="{8BFA097F-0B1B-4DBA-8D4F-8D31392DC1C0}" destId="{E89A41A0-B893-4009-B8C6-61ABC06F8E28}" srcOrd="2" destOrd="0" presId="urn:microsoft.com/office/officeart/2005/8/layout/list1"/>
    <dgm:cxn modelId="{6B62F063-C0F2-45F4-B28B-A2503CCA2276}" type="presParOf" srcId="{8BFA097F-0B1B-4DBA-8D4F-8D31392DC1C0}" destId="{AA1AEB42-377C-4723-9006-CFAB7C3A52A2}" srcOrd="3" destOrd="0" presId="urn:microsoft.com/office/officeart/2005/8/layout/list1"/>
    <dgm:cxn modelId="{DB38E13B-135C-48AF-B8B5-1768014195E5}" type="presParOf" srcId="{8BFA097F-0B1B-4DBA-8D4F-8D31392DC1C0}" destId="{5CCA20C3-95C8-4B81-820E-6D0275A710BD}" srcOrd="4" destOrd="0" presId="urn:microsoft.com/office/officeart/2005/8/layout/list1"/>
    <dgm:cxn modelId="{E5D85F9B-7FBA-442A-954E-C639362CDF38}" type="presParOf" srcId="{5CCA20C3-95C8-4B81-820E-6D0275A710BD}" destId="{28B81BE0-34A7-4E5E-81A1-4B67483BD293}" srcOrd="0" destOrd="0" presId="urn:microsoft.com/office/officeart/2005/8/layout/list1"/>
    <dgm:cxn modelId="{10B635E8-059B-49F2-99D9-35A2F117E4BE}" type="presParOf" srcId="{5CCA20C3-95C8-4B81-820E-6D0275A710BD}" destId="{17926B38-A9DE-4302-BEB4-1523A53776F3}" srcOrd="1" destOrd="0" presId="urn:microsoft.com/office/officeart/2005/8/layout/list1"/>
    <dgm:cxn modelId="{08FAB50D-B708-4CFD-BA2B-7F2B842B15C1}" type="presParOf" srcId="{8BFA097F-0B1B-4DBA-8D4F-8D31392DC1C0}" destId="{7EFB36B5-A4D1-46BB-92E8-A2CBC70EF1BD}" srcOrd="5" destOrd="0" presId="urn:microsoft.com/office/officeart/2005/8/layout/list1"/>
    <dgm:cxn modelId="{818795F0-0B63-4365-9AB5-DAE13DD15E9A}" type="presParOf" srcId="{8BFA097F-0B1B-4DBA-8D4F-8D31392DC1C0}" destId="{4F53389B-63E0-4B2B-A0FA-C30D184AC424}" srcOrd="6" destOrd="0" presId="urn:microsoft.com/office/officeart/2005/8/layout/list1"/>
    <dgm:cxn modelId="{ED19D34B-394F-4D3D-9D28-E96984507142}" type="presParOf" srcId="{8BFA097F-0B1B-4DBA-8D4F-8D31392DC1C0}" destId="{518425D6-ED6A-4CCA-B164-DB791A847377}" srcOrd="7" destOrd="0" presId="urn:microsoft.com/office/officeart/2005/8/layout/list1"/>
    <dgm:cxn modelId="{BE377109-247F-48B1-8C57-F8B7AF275519}" type="presParOf" srcId="{8BFA097F-0B1B-4DBA-8D4F-8D31392DC1C0}" destId="{98E7DDC4-7787-4356-9AE7-8B3EEA1F02C4}" srcOrd="8" destOrd="0" presId="urn:microsoft.com/office/officeart/2005/8/layout/list1"/>
    <dgm:cxn modelId="{A1668A7E-9711-467A-AE0B-A54734268609}" type="presParOf" srcId="{98E7DDC4-7787-4356-9AE7-8B3EEA1F02C4}" destId="{84D69325-482C-41F6-89B2-8A87C575FF74}" srcOrd="0" destOrd="0" presId="urn:microsoft.com/office/officeart/2005/8/layout/list1"/>
    <dgm:cxn modelId="{02F5B893-90FA-4AC1-B7D3-2FB7138A1712}" type="presParOf" srcId="{98E7DDC4-7787-4356-9AE7-8B3EEA1F02C4}" destId="{0CC4C80F-444E-461E-9B35-6C31E8D22168}" srcOrd="1" destOrd="0" presId="urn:microsoft.com/office/officeart/2005/8/layout/list1"/>
    <dgm:cxn modelId="{9EE259FE-3915-4B5D-B556-B9A5AC55791D}" type="presParOf" srcId="{8BFA097F-0B1B-4DBA-8D4F-8D31392DC1C0}" destId="{4640031A-49CC-4B14-8110-75499F663224}" srcOrd="9" destOrd="0" presId="urn:microsoft.com/office/officeart/2005/8/layout/list1"/>
    <dgm:cxn modelId="{896951A8-3F83-4DDA-A5E0-80F915A91216}" type="presParOf" srcId="{8BFA097F-0B1B-4DBA-8D4F-8D31392DC1C0}" destId="{0B6DFDE6-CC62-4855-A696-8D31543F3801}" srcOrd="10" destOrd="0" presId="urn:microsoft.com/office/officeart/2005/8/layout/list1"/>
    <dgm:cxn modelId="{A512833A-41C2-4CB4-BA1A-D5F524C23A1A}" type="presParOf" srcId="{8BFA097F-0B1B-4DBA-8D4F-8D31392DC1C0}" destId="{4E9BBE6E-7011-4A2D-974B-2109475D8B20}" srcOrd="11" destOrd="0" presId="urn:microsoft.com/office/officeart/2005/8/layout/list1"/>
    <dgm:cxn modelId="{37745AFC-7E9A-4192-BA41-3AA26DB2110D}" type="presParOf" srcId="{8BFA097F-0B1B-4DBA-8D4F-8D31392DC1C0}" destId="{7B801DAB-8F86-4BED-B074-C81E6F677E19}" srcOrd="12" destOrd="0" presId="urn:microsoft.com/office/officeart/2005/8/layout/list1"/>
    <dgm:cxn modelId="{C2F5C596-BC57-4DC0-8024-4D088CBACC34}" type="presParOf" srcId="{7B801DAB-8F86-4BED-B074-C81E6F677E19}" destId="{9E0B426E-E98E-4A9D-9F0A-7EB891172428}" srcOrd="0" destOrd="0" presId="urn:microsoft.com/office/officeart/2005/8/layout/list1"/>
    <dgm:cxn modelId="{6C4143BB-E6B5-4BC0-89C1-583D07B12DCE}" type="presParOf" srcId="{7B801DAB-8F86-4BED-B074-C81E6F677E19}" destId="{1F3EBFC1-B5F2-4BB9-9E1E-707FF342E013}" srcOrd="1" destOrd="0" presId="urn:microsoft.com/office/officeart/2005/8/layout/list1"/>
    <dgm:cxn modelId="{4A264957-FD29-41A4-9974-DE1A9E21D9F7}" type="presParOf" srcId="{8BFA097F-0B1B-4DBA-8D4F-8D31392DC1C0}" destId="{9D99F35C-9FB9-439B-9731-A423A941C685}" srcOrd="13" destOrd="0" presId="urn:microsoft.com/office/officeart/2005/8/layout/list1"/>
    <dgm:cxn modelId="{430E2BAB-6464-4E83-B6FA-6D8079FB5B50}" type="presParOf" srcId="{8BFA097F-0B1B-4DBA-8D4F-8D31392DC1C0}" destId="{D63E227D-F084-44B0-86F0-571F9FAED194}" srcOrd="14" destOrd="0" presId="urn:microsoft.com/office/officeart/2005/8/layout/list1"/>
  </dgm:cxnLst>
  <dgm:bg/>
  <dgm:whole>
    <a:ln w="12700" cmpd="sng"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26BE36-E252-491F-AAD2-983F57453A0D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E8F3666-0CDF-487A-A0EB-0B445E6DC281}">
      <dgm:prSet phldrT="[Tekst]"/>
      <dgm:spPr/>
      <dgm:t>
        <a:bodyPr/>
        <a:lstStyle/>
        <a:p>
          <a:r>
            <a:rPr lang="hr-HR" b="1" u="none" dirty="0"/>
            <a:t>Plan za 2020.</a:t>
          </a:r>
          <a:endParaRPr lang="hr-HR" dirty="0"/>
        </a:p>
      </dgm:t>
    </dgm:pt>
    <dgm:pt modelId="{B7C032C1-7D47-4B0A-BAA1-EC841E5EF506}" type="parTrans" cxnId="{6D710EFC-58B7-4AAD-86A5-E95EEFF28CBC}">
      <dgm:prSet/>
      <dgm:spPr/>
      <dgm:t>
        <a:bodyPr/>
        <a:lstStyle/>
        <a:p>
          <a:endParaRPr lang="hr-HR"/>
        </a:p>
      </dgm:t>
    </dgm:pt>
    <dgm:pt modelId="{49399E65-3FC3-4E53-BD1E-830966E1C3B3}" type="sibTrans" cxnId="{6D710EFC-58B7-4AAD-86A5-E95EEFF28CBC}">
      <dgm:prSet/>
      <dgm:spPr/>
      <dgm:t>
        <a:bodyPr/>
        <a:lstStyle/>
        <a:p>
          <a:endParaRPr lang="hr-HR"/>
        </a:p>
      </dgm:t>
    </dgm:pt>
    <dgm:pt modelId="{8752EB39-EF3F-4E60-88D6-7C6C9C0EA8D5}">
      <dgm:prSet phldrT="[Tekst]"/>
      <dgm:spPr/>
      <dgm:t>
        <a:bodyPr/>
        <a:lstStyle/>
        <a:p>
          <a:r>
            <a:rPr lang="hr-HR" b="1" u="none" dirty="0">
              <a:solidFill>
                <a:schemeClr val="bg1"/>
              </a:solidFill>
            </a:rPr>
            <a:t>Izmjene i dopune za 2020. godinu</a:t>
          </a:r>
          <a:endParaRPr lang="hr-HR" dirty="0">
            <a:solidFill>
              <a:schemeClr val="bg1"/>
            </a:solidFill>
          </a:endParaRPr>
        </a:p>
      </dgm:t>
    </dgm:pt>
    <dgm:pt modelId="{60796E6D-CE70-45BE-91F5-9A3CCB782BB1}" type="parTrans" cxnId="{E47C9CF3-AB4E-48BB-82A6-BDCD45F9C424}">
      <dgm:prSet/>
      <dgm:spPr/>
      <dgm:t>
        <a:bodyPr/>
        <a:lstStyle/>
        <a:p>
          <a:endParaRPr lang="hr-HR"/>
        </a:p>
      </dgm:t>
    </dgm:pt>
    <dgm:pt modelId="{94FCF778-1509-445F-95EF-3A5224AA36F7}" type="sibTrans" cxnId="{E47C9CF3-AB4E-48BB-82A6-BDCD45F9C424}">
      <dgm:prSet/>
      <dgm:spPr/>
      <dgm:t>
        <a:bodyPr/>
        <a:lstStyle/>
        <a:p>
          <a:endParaRPr lang="hr-HR"/>
        </a:p>
      </dgm:t>
    </dgm:pt>
    <dgm:pt modelId="{10A0D5B4-1844-4732-B408-8F489F201046}">
      <dgm:prSet phldrT="[Tekst]" custT="1"/>
      <dgm:spPr/>
      <dgm:t>
        <a:bodyPr/>
        <a:lstStyle/>
        <a:p>
          <a:r>
            <a:rPr lang="hr-HR" sz="1800" b="1" u="sng" dirty="0"/>
            <a:t>14.724.200,00 kn</a:t>
          </a:r>
          <a:endParaRPr lang="hr-HR" sz="1800" dirty="0"/>
        </a:p>
      </dgm:t>
    </dgm:pt>
    <dgm:pt modelId="{75015A60-AC00-4D79-AD59-9CA1C6173538}" type="parTrans" cxnId="{0FDE90DF-36C0-4F29-99AF-90E5F3DED5D7}">
      <dgm:prSet/>
      <dgm:spPr/>
      <dgm:t>
        <a:bodyPr/>
        <a:lstStyle/>
        <a:p>
          <a:endParaRPr lang="hr-HR"/>
        </a:p>
      </dgm:t>
    </dgm:pt>
    <dgm:pt modelId="{2A6DCE8B-6EE6-464B-9C43-32423D953190}" type="sibTrans" cxnId="{0FDE90DF-36C0-4F29-99AF-90E5F3DED5D7}">
      <dgm:prSet/>
      <dgm:spPr/>
      <dgm:t>
        <a:bodyPr/>
        <a:lstStyle/>
        <a:p>
          <a:endParaRPr lang="hr-HR"/>
        </a:p>
      </dgm:t>
    </dgm:pt>
    <dgm:pt modelId="{9B622B78-48DD-4E28-A0C3-A5A78DA4306F}">
      <dgm:prSet phldrT="[Tekst]" custT="1"/>
      <dgm:spPr/>
      <dgm:t>
        <a:bodyPr/>
        <a:lstStyle/>
        <a:p>
          <a:r>
            <a:rPr lang="hr-HR" sz="1800" b="1" u="sng" dirty="0"/>
            <a:t>23.470.000,00 kn</a:t>
          </a:r>
          <a:endParaRPr lang="hr-HR" sz="1800" dirty="0"/>
        </a:p>
      </dgm:t>
    </dgm:pt>
    <dgm:pt modelId="{09E5B4A6-1EA5-4A31-BB7E-B507FEA4A4EA}" type="sibTrans" cxnId="{39166907-9414-4293-A069-2C8F2508214A}">
      <dgm:prSet/>
      <dgm:spPr/>
      <dgm:t>
        <a:bodyPr/>
        <a:lstStyle/>
        <a:p>
          <a:endParaRPr lang="hr-HR"/>
        </a:p>
      </dgm:t>
    </dgm:pt>
    <dgm:pt modelId="{D86EB72A-E986-49C2-9919-621F5F39CF13}" type="parTrans" cxnId="{39166907-9414-4293-A069-2C8F2508214A}">
      <dgm:prSet/>
      <dgm:spPr/>
      <dgm:t>
        <a:bodyPr/>
        <a:lstStyle/>
        <a:p>
          <a:endParaRPr lang="hr-HR"/>
        </a:p>
      </dgm:t>
    </dgm:pt>
    <dgm:pt modelId="{3691E4EA-0FC3-40A0-902F-375A40C848C6}" type="pres">
      <dgm:prSet presAssocID="{8F26BE36-E252-491F-AAD2-983F57453A0D}" presName="Name0" presStyleCnt="0">
        <dgm:presLayoutVars>
          <dgm:dir/>
          <dgm:animLvl val="lvl"/>
          <dgm:resizeHandles val="exact"/>
        </dgm:presLayoutVars>
      </dgm:prSet>
      <dgm:spPr/>
    </dgm:pt>
    <dgm:pt modelId="{BF7E4E31-F027-413D-B094-9DEBF58F0A16}" type="pres">
      <dgm:prSet presAssocID="{8752EB39-EF3F-4E60-88D6-7C6C9C0EA8D5}" presName="boxAndChildren" presStyleCnt="0"/>
      <dgm:spPr/>
    </dgm:pt>
    <dgm:pt modelId="{1896A4B6-9FD5-46EC-878E-635C9E9E1691}" type="pres">
      <dgm:prSet presAssocID="{8752EB39-EF3F-4E60-88D6-7C6C9C0EA8D5}" presName="parentTextBox" presStyleLbl="node1" presStyleIdx="0" presStyleCnt="2"/>
      <dgm:spPr/>
    </dgm:pt>
    <dgm:pt modelId="{6AF623C0-3814-43EE-9A05-13F8A7A95A8B}" type="pres">
      <dgm:prSet presAssocID="{8752EB39-EF3F-4E60-88D6-7C6C9C0EA8D5}" presName="entireBox" presStyleLbl="node1" presStyleIdx="0" presStyleCnt="2"/>
      <dgm:spPr/>
    </dgm:pt>
    <dgm:pt modelId="{D1CC19AE-229D-4BFA-B1A4-57ADF158AF28}" type="pres">
      <dgm:prSet presAssocID="{8752EB39-EF3F-4E60-88D6-7C6C9C0EA8D5}" presName="descendantBox" presStyleCnt="0"/>
      <dgm:spPr/>
    </dgm:pt>
    <dgm:pt modelId="{F86DDC54-07A8-4C8C-931B-31A05F11A916}" type="pres">
      <dgm:prSet presAssocID="{10A0D5B4-1844-4732-B408-8F489F201046}" presName="childTextBox" presStyleLbl="fgAccFollowNode1" presStyleIdx="0" presStyleCnt="2">
        <dgm:presLayoutVars>
          <dgm:bulletEnabled val="1"/>
        </dgm:presLayoutVars>
      </dgm:prSet>
      <dgm:spPr/>
    </dgm:pt>
    <dgm:pt modelId="{6575BFFB-8E0B-4AE8-8AC8-A4975C58FE87}" type="pres">
      <dgm:prSet presAssocID="{49399E65-3FC3-4E53-BD1E-830966E1C3B3}" presName="sp" presStyleCnt="0"/>
      <dgm:spPr/>
    </dgm:pt>
    <dgm:pt modelId="{4990A0AF-9919-4A09-BFC5-2FE46AB0BE0F}" type="pres">
      <dgm:prSet presAssocID="{0E8F3666-0CDF-487A-A0EB-0B445E6DC281}" presName="arrowAndChildren" presStyleCnt="0"/>
      <dgm:spPr/>
    </dgm:pt>
    <dgm:pt modelId="{039EE1EC-57F6-478E-A90D-C1ED366C99D7}" type="pres">
      <dgm:prSet presAssocID="{0E8F3666-0CDF-487A-A0EB-0B445E6DC281}" presName="parentTextArrow" presStyleLbl="node1" presStyleIdx="0" presStyleCnt="2"/>
      <dgm:spPr/>
    </dgm:pt>
    <dgm:pt modelId="{9D572A36-63FB-4DFF-80AC-FF5C3A4E0733}" type="pres">
      <dgm:prSet presAssocID="{0E8F3666-0CDF-487A-A0EB-0B445E6DC281}" presName="arrow" presStyleLbl="node1" presStyleIdx="1" presStyleCnt="2"/>
      <dgm:spPr/>
    </dgm:pt>
    <dgm:pt modelId="{CC2BA3B8-27FF-4181-900D-E8945C5C7F16}" type="pres">
      <dgm:prSet presAssocID="{0E8F3666-0CDF-487A-A0EB-0B445E6DC281}" presName="descendantArrow" presStyleCnt="0"/>
      <dgm:spPr/>
    </dgm:pt>
    <dgm:pt modelId="{A874D18E-C23D-4AAD-BFB3-DCD43FDAC840}" type="pres">
      <dgm:prSet presAssocID="{9B622B78-48DD-4E28-A0C3-A5A78DA4306F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39166907-9414-4293-A069-2C8F2508214A}" srcId="{0E8F3666-0CDF-487A-A0EB-0B445E6DC281}" destId="{9B622B78-48DD-4E28-A0C3-A5A78DA4306F}" srcOrd="0" destOrd="0" parTransId="{D86EB72A-E986-49C2-9919-621F5F39CF13}" sibTransId="{09E5B4A6-1EA5-4A31-BB7E-B507FEA4A4EA}"/>
    <dgm:cxn modelId="{A288612F-9EDD-44D8-A694-86F4D271E0C6}" type="presOf" srcId="{0E8F3666-0CDF-487A-A0EB-0B445E6DC281}" destId="{9D572A36-63FB-4DFF-80AC-FF5C3A4E0733}" srcOrd="1" destOrd="0" presId="urn:microsoft.com/office/officeart/2005/8/layout/process4"/>
    <dgm:cxn modelId="{3F310638-F033-482A-A7D3-BCCD279D5DD9}" type="presOf" srcId="{8F26BE36-E252-491F-AAD2-983F57453A0D}" destId="{3691E4EA-0FC3-40A0-902F-375A40C848C6}" srcOrd="0" destOrd="0" presId="urn:microsoft.com/office/officeart/2005/8/layout/process4"/>
    <dgm:cxn modelId="{67D4943E-B2B6-40D3-AE17-B2BFDEFE6654}" type="presOf" srcId="{9B622B78-48DD-4E28-A0C3-A5A78DA4306F}" destId="{A874D18E-C23D-4AAD-BFB3-DCD43FDAC840}" srcOrd="0" destOrd="0" presId="urn:microsoft.com/office/officeart/2005/8/layout/process4"/>
    <dgm:cxn modelId="{DFF1BD40-7B68-4D89-8465-810DD197383B}" type="presOf" srcId="{8752EB39-EF3F-4E60-88D6-7C6C9C0EA8D5}" destId="{1896A4B6-9FD5-46EC-878E-635C9E9E1691}" srcOrd="0" destOrd="0" presId="urn:microsoft.com/office/officeart/2005/8/layout/process4"/>
    <dgm:cxn modelId="{7AD45E8A-A868-41BF-A7F7-9AF89E0D2BDF}" type="presOf" srcId="{10A0D5B4-1844-4732-B408-8F489F201046}" destId="{F86DDC54-07A8-4C8C-931B-31A05F11A916}" srcOrd="0" destOrd="0" presId="urn:microsoft.com/office/officeart/2005/8/layout/process4"/>
    <dgm:cxn modelId="{0FDE90DF-36C0-4F29-99AF-90E5F3DED5D7}" srcId="{8752EB39-EF3F-4E60-88D6-7C6C9C0EA8D5}" destId="{10A0D5B4-1844-4732-B408-8F489F201046}" srcOrd="0" destOrd="0" parTransId="{75015A60-AC00-4D79-AD59-9CA1C6173538}" sibTransId="{2A6DCE8B-6EE6-464B-9C43-32423D953190}"/>
    <dgm:cxn modelId="{E47C9CF3-AB4E-48BB-82A6-BDCD45F9C424}" srcId="{8F26BE36-E252-491F-AAD2-983F57453A0D}" destId="{8752EB39-EF3F-4E60-88D6-7C6C9C0EA8D5}" srcOrd="1" destOrd="0" parTransId="{60796E6D-CE70-45BE-91F5-9A3CCB782BB1}" sibTransId="{94FCF778-1509-445F-95EF-3A5224AA36F7}"/>
    <dgm:cxn modelId="{DA68F2F5-286B-4740-A1A1-4AC7BED1F4E1}" type="presOf" srcId="{8752EB39-EF3F-4E60-88D6-7C6C9C0EA8D5}" destId="{6AF623C0-3814-43EE-9A05-13F8A7A95A8B}" srcOrd="1" destOrd="0" presId="urn:microsoft.com/office/officeart/2005/8/layout/process4"/>
    <dgm:cxn modelId="{88F8DFF7-780D-493F-B3D3-918002FC4330}" type="presOf" srcId="{0E8F3666-0CDF-487A-A0EB-0B445E6DC281}" destId="{039EE1EC-57F6-478E-A90D-C1ED366C99D7}" srcOrd="0" destOrd="0" presId="urn:microsoft.com/office/officeart/2005/8/layout/process4"/>
    <dgm:cxn modelId="{6D710EFC-58B7-4AAD-86A5-E95EEFF28CBC}" srcId="{8F26BE36-E252-491F-AAD2-983F57453A0D}" destId="{0E8F3666-0CDF-487A-A0EB-0B445E6DC281}" srcOrd="0" destOrd="0" parTransId="{B7C032C1-7D47-4B0A-BAA1-EC841E5EF506}" sibTransId="{49399E65-3FC3-4E53-BD1E-830966E1C3B3}"/>
    <dgm:cxn modelId="{0DFA450F-8051-490E-9531-21FC90E4D70B}" type="presParOf" srcId="{3691E4EA-0FC3-40A0-902F-375A40C848C6}" destId="{BF7E4E31-F027-413D-B094-9DEBF58F0A16}" srcOrd="0" destOrd="0" presId="urn:microsoft.com/office/officeart/2005/8/layout/process4"/>
    <dgm:cxn modelId="{8B10DF43-E43D-41D8-AC1A-AD235F71B11B}" type="presParOf" srcId="{BF7E4E31-F027-413D-B094-9DEBF58F0A16}" destId="{1896A4B6-9FD5-46EC-878E-635C9E9E1691}" srcOrd="0" destOrd="0" presId="urn:microsoft.com/office/officeart/2005/8/layout/process4"/>
    <dgm:cxn modelId="{DFC191BC-1515-4FE8-B9C6-BEF8AD7402FB}" type="presParOf" srcId="{BF7E4E31-F027-413D-B094-9DEBF58F0A16}" destId="{6AF623C0-3814-43EE-9A05-13F8A7A95A8B}" srcOrd="1" destOrd="0" presId="urn:microsoft.com/office/officeart/2005/8/layout/process4"/>
    <dgm:cxn modelId="{05847BA0-B5EB-4212-ABB5-128E5B0AC18A}" type="presParOf" srcId="{BF7E4E31-F027-413D-B094-9DEBF58F0A16}" destId="{D1CC19AE-229D-4BFA-B1A4-57ADF158AF28}" srcOrd="2" destOrd="0" presId="urn:microsoft.com/office/officeart/2005/8/layout/process4"/>
    <dgm:cxn modelId="{399FE88D-9189-455F-9316-90C386E827D3}" type="presParOf" srcId="{D1CC19AE-229D-4BFA-B1A4-57ADF158AF28}" destId="{F86DDC54-07A8-4C8C-931B-31A05F11A916}" srcOrd="0" destOrd="0" presId="urn:microsoft.com/office/officeart/2005/8/layout/process4"/>
    <dgm:cxn modelId="{F3E44FB6-11B0-4B70-8F59-D2EF44061CF5}" type="presParOf" srcId="{3691E4EA-0FC3-40A0-902F-375A40C848C6}" destId="{6575BFFB-8E0B-4AE8-8AC8-A4975C58FE87}" srcOrd="1" destOrd="0" presId="urn:microsoft.com/office/officeart/2005/8/layout/process4"/>
    <dgm:cxn modelId="{CDF149E7-0EB2-4F27-AC28-E667B91BF36C}" type="presParOf" srcId="{3691E4EA-0FC3-40A0-902F-375A40C848C6}" destId="{4990A0AF-9919-4A09-BFC5-2FE46AB0BE0F}" srcOrd="2" destOrd="0" presId="urn:microsoft.com/office/officeart/2005/8/layout/process4"/>
    <dgm:cxn modelId="{AA5AC73C-AD0C-49CF-9DB6-C7EDD325D95E}" type="presParOf" srcId="{4990A0AF-9919-4A09-BFC5-2FE46AB0BE0F}" destId="{039EE1EC-57F6-478E-A90D-C1ED366C99D7}" srcOrd="0" destOrd="0" presId="urn:microsoft.com/office/officeart/2005/8/layout/process4"/>
    <dgm:cxn modelId="{22D9DC48-03A3-4CD7-96CA-22E979BDBEF2}" type="presParOf" srcId="{4990A0AF-9919-4A09-BFC5-2FE46AB0BE0F}" destId="{9D572A36-63FB-4DFF-80AC-FF5C3A4E0733}" srcOrd="1" destOrd="0" presId="urn:microsoft.com/office/officeart/2005/8/layout/process4"/>
    <dgm:cxn modelId="{CB3ADDC2-B752-4AF4-864C-36C1A20F18BB}" type="presParOf" srcId="{4990A0AF-9919-4A09-BFC5-2FE46AB0BE0F}" destId="{CC2BA3B8-27FF-4181-900D-E8945C5C7F16}" srcOrd="2" destOrd="0" presId="urn:microsoft.com/office/officeart/2005/8/layout/process4"/>
    <dgm:cxn modelId="{3D70676A-433B-42D1-BC84-C065700F7E25}" type="presParOf" srcId="{CC2BA3B8-27FF-4181-900D-E8945C5C7F16}" destId="{A874D18E-C23D-4AAD-BFB3-DCD43FDAC84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A41A0-B893-4009-B8C6-61ABC06F8E28}">
      <dsp:nvSpPr>
        <dsp:cNvPr id="0" name=""/>
        <dsp:cNvSpPr/>
      </dsp:nvSpPr>
      <dsp:spPr>
        <a:xfrm>
          <a:off x="0" y="301499"/>
          <a:ext cx="3348880" cy="453600"/>
        </a:xfrm>
        <a:prstGeom prst="rect">
          <a:avLst/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5CD82E-5616-4708-AB59-B2A5A12DD9C4}">
      <dsp:nvSpPr>
        <dsp:cNvPr id="0" name=""/>
        <dsp:cNvSpPr/>
      </dsp:nvSpPr>
      <dsp:spPr>
        <a:xfrm>
          <a:off x="167444" y="35819"/>
          <a:ext cx="3064312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606" tIns="0" rIns="8860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u="none" kern="1200" dirty="0"/>
            <a:t>Prihodi poslovanja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u="none" kern="1200" dirty="0"/>
            <a:t>13.498.074,20 kn</a:t>
          </a:r>
          <a:endParaRPr lang="hr-HR" sz="1400" kern="1200" dirty="0"/>
        </a:p>
      </dsp:txBody>
      <dsp:txXfrm>
        <a:off x="193383" y="61758"/>
        <a:ext cx="3012434" cy="479482"/>
      </dsp:txXfrm>
    </dsp:sp>
    <dsp:sp modelId="{4F53389B-63E0-4B2B-A0FA-C30D184AC424}">
      <dsp:nvSpPr>
        <dsp:cNvPr id="0" name=""/>
        <dsp:cNvSpPr/>
      </dsp:nvSpPr>
      <dsp:spPr>
        <a:xfrm>
          <a:off x="0" y="1117980"/>
          <a:ext cx="334888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926B38-A9DE-4302-BEB4-1523A53776F3}">
      <dsp:nvSpPr>
        <dsp:cNvPr id="0" name=""/>
        <dsp:cNvSpPr/>
      </dsp:nvSpPr>
      <dsp:spPr>
        <a:xfrm>
          <a:off x="144015" y="833569"/>
          <a:ext cx="3064312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606" tIns="0" rIns="8860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Primici od fin. imovine i zaduživanja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 </a:t>
          </a:r>
          <a:r>
            <a:rPr lang="hr-HR" sz="1400" b="0" kern="1200" dirty="0"/>
            <a:t>0,00 kn</a:t>
          </a:r>
        </a:p>
      </dsp:txBody>
      <dsp:txXfrm>
        <a:off x="169954" y="859508"/>
        <a:ext cx="3012434" cy="479482"/>
      </dsp:txXfrm>
    </dsp:sp>
    <dsp:sp modelId="{0B6DFDE6-CC62-4855-A696-8D31543F3801}">
      <dsp:nvSpPr>
        <dsp:cNvPr id="0" name=""/>
        <dsp:cNvSpPr/>
      </dsp:nvSpPr>
      <dsp:spPr>
        <a:xfrm>
          <a:off x="0" y="1934460"/>
          <a:ext cx="334888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C4C80F-444E-461E-9B35-6C31E8D22168}">
      <dsp:nvSpPr>
        <dsp:cNvPr id="0" name=""/>
        <dsp:cNvSpPr/>
      </dsp:nvSpPr>
      <dsp:spPr>
        <a:xfrm>
          <a:off x="167444" y="1668780"/>
          <a:ext cx="3081542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606" tIns="0" rIns="8860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Prihodi od prodaje nefin. imovine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483.000,00 kn</a:t>
          </a:r>
        </a:p>
      </dsp:txBody>
      <dsp:txXfrm>
        <a:off x="193383" y="1694719"/>
        <a:ext cx="3029664" cy="479482"/>
      </dsp:txXfrm>
    </dsp:sp>
    <dsp:sp modelId="{D63E227D-F084-44B0-86F0-571F9FAED194}">
      <dsp:nvSpPr>
        <dsp:cNvPr id="0" name=""/>
        <dsp:cNvSpPr/>
      </dsp:nvSpPr>
      <dsp:spPr>
        <a:xfrm>
          <a:off x="0" y="2750940"/>
          <a:ext cx="334888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3EBFC1-B5F2-4BB9-9E1E-707FF342E013}">
      <dsp:nvSpPr>
        <dsp:cNvPr id="0" name=""/>
        <dsp:cNvSpPr/>
      </dsp:nvSpPr>
      <dsp:spPr>
        <a:xfrm>
          <a:off x="167444" y="2485260"/>
          <a:ext cx="3081542" cy="5313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606" tIns="0" rIns="8860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b="1" kern="1200" dirty="0"/>
            <a:t>Preneseni višak iz 2019. godine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743.125,80 kn</a:t>
          </a:r>
        </a:p>
      </dsp:txBody>
      <dsp:txXfrm>
        <a:off x="193383" y="2511199"/>
        <a:ext cx="3029664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623C0-3814-43EE-9A05-13F8A7A95A8B}">
      <dsp:nvSpPr>
        <dsp:cNvPr id="0" name=""/>
        <dsp:cNvSpPr/>
      </dsp:nvSpPr>
      <dsp:spPr>
        <a:xfrm>
          <a:off x="0" y="1747947"/>
          <a:ext cx="4632176" cy="1146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none" kern="1200" dirty="0">
              <a:solidFill>
                <a:schemeClr val="bg1"/>
              </a:solidFill>
            </a:rPr>
            <a:t>Izmjene i dopune za 2020. godinu</a:t>
          </a:r>
          <a:endParaRPr lang="hr-HR" sz="2100" kern="1200" dirty="0">
            <a:solidFill>
              <a:schemeClr val="bg1"/>
            </a:solidFill>
          </a:endParaRPr>
        </a:p>
      </dsp:txBody>
      <dsp:txXfrm>
        <a:off x="0" y="1747947"/>
        <a:ext cx="4632176" cy="619295"/>
      </dsp:txXfrm>
    </dsp:sp>
    <dsp:sp modelId="{F86DDC54-07A8-4C8C-931B-31A05F11A916}">
      <dsp:nvSpPr>
        <dsp:cNvPr id="0" name=""/>
        <dsp:cNvSpPr/>
      </dsp:nvSpPr>
      <dsp:spPr>
        <a:xfrm>
          <a:off x="0" y="2344305"/>
          <a:ext cx="4632176" cy="5275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u="sng" kern="1200" dirty="0"/>
            <a:t>14.724.200,00 kn</a:t>
          </a:r>
          <a:endParaRPr lang="hr-HR" sz="1800" kern="1200" dirty="0"/>
        </a:p>
      </dsp:txBody>
      <dsp:txXfrm>
        <a:off x="0" y="2344305"/>
        <a:ext cx="4632176" cy="527547"/>
      </dsp:txXfrm>
    </dsp:sp>
    <dsp:sp modelId="{9D572A36-63FB-4DFF-80AC-FF5C3A4E0733}">
      <dsp:nvSpPr>
        <dsp:cNvPr id="0" name=""/>
        <dsp:cNvSpPr/>
      </dsp:nvSpPr>
      <dsp:spPr>
        <a:xfrm rot="10800000">
          <a:off x="0" y="1305"/>
          <a:ext cx="4632176" cy="176384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b="1" u="none" kern="1200" dirty="0"/>
            <a:t>Plan za 2020.</a:t>
          </a:r>
          <a:endParaRPr lang="hr-HR" sz="2100" kern="1200" dirty="0"/>
        </a:p>
      </dsp:txBody>
      <dsp:txXfrm rot="-10800000">
        <a:off x="0" y="1305"/>
        <a:ext cx="4632176" cy="619109"/>
      </dsp:txXfrm>
    </dsp:sp>
    <dsp:sp modelId="{A874D18E-C23D-4AAD-BFB3-DCD43FDAC840}">
      <dsp:nvSpPr>
        <dsp:cNvPr id="0" name=""/>
        <dsp:cNvSpPr/>
      </dsp:nvSpPr>
      <dsp:spPr>
        <a:xfrm>
          <a:off x="0" y="620415"/>
          <a:ext cx="4632176" cy="52738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u="sng" kern="1200" dirty="0"/>
            <a:t>23.470.000,00 kn</a:t>
          </a:r>
          <a:endParaRPr lang="hr-HR" sz="1800" kern="1200" dirty="0"/>
        </a:p>
      </dsp:txBody>
      <dsp:txXfrm>
        <a:off x="0" y="620415"/>
        <a:ext cx="4632176" cy="5273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15375" y="1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1" y="9371288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15375" y="9371288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7" tIns="45700" rIns="91397" bIns="45700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3577" y="4686504"/>
            <a:ext cx="5388610" cy="4439840"/>
          </a:xfrm>
          <a:prstGeom prst="rect">
            <a:avLst/>
          </a:prstGeom>
        </p:spPr>
        <p:txBody>
          <a:bodyPr vert="horz" lIns="91397" tIns="45700" rIns="91397" bIns="4570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1" y="9371288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15375" y="9371288"/>
            <a:ext cx="2918831" cy="493315"/>
          </a:xfrm>
          <a:prstGeom prst="rect">
            <a:avLst/>
          </a:prstGeom>
        </p:spPr>
        <p:txBody>
          <a:bodyPr vert="horz" lIns="91397" tIns="45700" rIns="91397" bIns="45700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45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  <p:transition spd="slow" advClick="0"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1.1.2021.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0"/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917848"/>
            <a:ext cx="8229600" cy="1431032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rgbClr val="121284"/>
                </a:solidFill>
              </a:rPr>
              <a:t>Izmjene i dopune proračuna Općine Zemunik Donji za 2020.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3200" b="1" dirty="0">
                <a:solidFill>
                  <a:srgbClr val="002060"/>
                </a:solidFill>
              </a:rPr>
              <a:t> </a:t>
            </a:r>
            <a:r>
              <a:rPr lang="hr-HR" sz="2900" b="1" dirty="0">
                <a:solidFill>
                  <a:srgbClr val="002060"/>
                </a:solidFill>
              </a:rPr>
              <a:t>proračun za građane </a:t>
            </a:r>
            <a:br>
              <a:rPr lang="hr-HR" sz="2900" b="1" dirty="0">
                <a:solidFill>
                  <a:srgbClr val="006600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51620" y="5218121"/>
            <a:ext cx="6840760" cy="151216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r-HR" sz="1400" b="1" dirty="0">
                <a:solidFill>
                  <a:srgbClr val="002060"/>
                </a:solidFill>
              </a:rPr>
              <a:t>Izmjene i dopune Proračuna Općine Zemunik Donji za 2020. godinu donesene su na 35. sjednici Općine Zemunik Donji održanoj 22. prosinca 2020. godine</a:t>
            </a:r>
            <a:endParaRPr lang="hr-HR" sz="2400" b="1" dirty="0">
              <a:solidFill>
                <a:srgbClr val="002060"/>
              </a:solidFill>
            </a:endParaRPr>
          </a:p>
          <a:p>
            <a:endParaRPr lang="hr-HR" sz="800" dirty="0">
              <a:solidFill>
                <a:srgbClr val="121284"/>
              </a:solidFill>
            </a:endParaRPr>
          </a:p>
          <a:p>
            <a:pPr>
              <a:buNone/>
            </a:pPr>
            <a:r>
              <a:rPr lang="hr-HR" sz="2400" b="1" dirty="0">
                <a:solidFill>
                  <a:srgbClr val="121284"/>
                </a:solidFill>
              </a:rPr>
              <a:t>                                                                                 </a:t>
            </a:r>
          </a:p>
          <a:p>
            <a:pPr algn="ctr">
              <a:buNone/>
            </a:pPr>
            <a:r>
              <a:rPr lang="hr-HR" sz="2900" b="1" dirty="0">
                <a:solidFill>
                  <a:srgbClr val="121284"/>
                </a:solidFill>
              </a:rPr>
              <a:t>Zemunik Donji, prosinac 2020.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9DDE50C-6BBE-4D7B-8737-0A34DC4CF2AD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BC82E1A-97F0-4A40-BDF6-08F3A4D4482A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465C1571-B258-4F20-976D-6938FDED61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6F89B06-606F-4419-9877-F873E606206F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AB651AE0-4D47-4656-92F3-373FE7A0A45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43007501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5007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100" b="1" i="1" dirty="0"/>
              <a:t>Izmjene i dopune za 2020. godinu izrađuju se za potrebe:</a:t>
            </a:r>
          </a:p>
          <a:p>
            <a:r>
              <a:rPr lang="hr-HR" sz="2100" i="1" dirty="0"/>
              <a:t>Uravnoteženja prihoda i rashoda kroz aktivnosti i projekte s izvorima financiranja,</a:t>
            </a:r>
          </a:p>
          <a:p>
            <a:r>
              <a:rPr lang="hr-HR" sz="2100" i="1" dirty="0"/>
              <a:t>Uključivanja rezultata poslovanja (višak/manjak) iz 2019. godine,</a:t>
            </a:r>
          </a:p>
          <a:p>
            <a:r>
              <a:rPr lang="hr-HR" sz="2100" i="1" dirty="0"/>
              <a:t>Uravnoteženja prihoda sukladno odlukama i mjerama djelomičnog i potpunog oslobađanja plaćanja poreza na dohodak i drugih naknada.</a:t>
            </a:r>
          </a:p>
          <a:p>
            <a:pPr marL="0" indent="0">
              <a:buNone/>
            </a:pPr>
            <a:endParaRPr lang="hr-HR" sz="2100" dirty="0"/>
          </a:p>
          <a:p>
            <a:endParaRPr lang="hr-HR" sz="21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B817AFD-A030-4E6D-A968-D38DC2DEE1C9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2F819EE-91CB-451D-BE5D-188378EF40F6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5EFBB979-0B68-4D9C-8515-D8E869FB85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DBD8D18-D29C-4FA1-A64E-A83C7D4C6CA3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sp>
        <p:nvSpPr>
          <p:cNvPr id="10" name="TextBox 12">
            <a:extLst>
              <a:ext uri="{FF2B5EF4-FFF2-40B4-BE49-F238E27FC236}">
                <a16:creationId xmlns:a16="http://schemas.microsoft.com/office/drawing/2014/main" id="{03790875-93A1-446F-A45F-4CF7167486B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906220"/>
      </p:ext>
    </p:extLst>
  </p:cSld>
  <p:clrMapOvr>
    <a:masterClrMapping/>
  </p:clrMapOvr>
  <p:transition spd="slow" advClick="0" advTm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17221" y="23377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sz="2400" b="1" dirty="0"/>
              <a:t>Izmjene i dopune</a:t>
            </a:r>
            <a:r>
              <a:rPr lang="hr-HR" sz="2400" b="1" i="1" dirty="0">
                <a:solidFill>
                  <a:srgbClr val="FF0000"/>
                </a:solidFill>
              </a:rPr>
              <a:t> </a:t>
            </a:r>
            <a:r>
              <a:rPr lang="hr-HR" sz="2400" b="1" i="1" dirty="0"/>
              <a:t>proračuna</a:t>
            </a:r>
            <a:r>
              <a:rPr lang="hr-HR" sz="2400" b="1" dirty="0"/>
              <a:t> Općine Zemunik </a:t>
            </a:r>
            <a:br>
              <a:rPr lang="hr-HR" sz="2400" b="1" dirty="0"/>
            </a:br>
            <a:r>
              <a:rPr lang="hr-HR" sz="2400" b="1" dirty="0"/>
              <a:t>Donji za 2020. godinu </a:t>
            </a:r>
            <a:endParaRPr lang="hr-HR" sz="2400" b="1" i="1" dirty="0">
              <a:solidFill>
                <a:srgbClr val="FF0000"/>
              </a:solidFill>
            </a:endParaRPr>
          </a:p>
        </p:txBody>
      </p:sp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2301195976"/>
              </p:ext>
            </p:extLst>
          </p:nvPr>
        </p:nvGraphicFramePr>
        <p:xfrm>
          <a:off x="5436096" y="2708920"/>
          <a:ext cx="3348880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jagram 8"/>
          <p:cNvGraphicFramePr/>
          <p:nvPr>
            <p:extLst>
              <p:ext uri="{D42A27DB-BD31-4B8C-83A1-F6EECF244321}">
                <p14:modId xmlns:p14="http://schemas.microsoft.com/office/powerpoint/2010/main" val="2132195467"/>
              </p:ext>
            </p:extLst>
          </p:nvPr>
        </p:nvGraphicFramePr>
        <p:xfrm>
          <a:off x="251520" y="1988840"/>
          <a:ext cx="4632176" cy="2896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Ravni poveznik 14"/>
          <p:cNvCxnSpPr/>
          <p:nvPr/>
        </p:nvCxnSpPr>
        <p:spPr>
          <a:xfrm flipH="1">
            <a:off x="4860032" y="3212976"/>
            <a:ext cx="576064" cy="1152128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/>
          <p:cNvCxnSpPr/>
          <p:nvPr/>
        </p:nvCxnSpPr>
        <p:spPr>
          <a:xfrm flipH="1">
            <a:off x="4860032" y="4077072"/>
            <a:ext cx="576064" cy="288032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 flipH="1" flipV="1">
            <a:off x="4860032" y="4365104"/>
            <a:ext cx="576064" cy="504056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 flipH="1" flipV="1">
            <a:off x="4860032" y="4365104"/>
            <a:ext cx="576064" cy="1296144"/>
          </a:xfrm>
          <a:prstGeom prst="line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>
            <a:extLst>
              <a:ext uri="{FF2B5EF4-FFF2-40B4-BE49-F238E27FC236}">
                <a16:creationId xmlns:a16="http://schemas.microsoft.com/office/drawing/2014/main" id="{70DBD3AB-3A28-4EB1-8679-9C805789E9F6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C83DA27-1503-44E0-A59F-7FB9DBA0AFDA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0260C4C-0A37-4A4C-A49A-C9BD3FBED971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A4AEA50-A1AB-4364-A1E6-0CF8F2C432E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DBD2D9B-569B-4116-B2C1-E7B2936A85AE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6943544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46856" y="549856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hr-HR" sz="2800" b="1" dirty="0"/>
              <a:t>Izvorni prihodi Općine Zemunik Donji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CE6234-993B-4BF9-ABF6-DCA1745151A6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704709E-8634-47EF-8621-52374A06B186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DF8D9A68-D2DB-47B3-91F7-A99AF369D7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AE67CDB-D7AC-49D4-B63C-A2EB817DFDB7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sp>
        <p:nvSpPr>
          <p:cNvPr id="14" name="object 6">
            <a:extLst>
              <a:ext uri="{FF2B5EF4-FFF2-40B4-BE49-F238E27FC236}">
                <a16:creationId xmlns:a16="http://schemas.microsoft.com/office/drawing/2014/main" id="{0788949B-B706-4AF0-9DB3-F9AD86A85E88}"/>
              </a:ext>
            </a:extLst>
          </p:cNvPr>
          <p:cNvSpPr txBox="1"/>
          <p:nvPr/>
        </p:nvSpPr>
        <p:spPr>
          <a:xfrm>
            <a:off x="395536" y="1294570"/>
            <a:ext cx="8280920" cy="51706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wrap="square" lIns="0" tIns="0" rIns="0" bIns="0" rtlCol="0">
            <a:spAutoFit/>
          </a:bodyPr>
          <a:lstStyle/>
          <a:p>
            <a:pPr marL="11135" marR="4454"/>
            <a:endParaRPr lang="hr-HR" sz="1600" b="1" spc="-13" dirty="0">
              <a:solidFill>
                <a:srgbClr val="002060"/>
              </a:solidFill>
              <a:cs typeface="Calibri"/>
            </a:endParaRPr>
          </a:p>
          <a:p>
            <a:pPr marL="11135" marR="4454" algn="just"/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I</a:t>
            </a:r>
            <a:r>
              <a:rPr sz="1600" b="1" spc="-4" dirty="0" err="1">
                <a:solidFill>
                  <a:srgbClr val="002060"/>
                </a:solidFill>
                <a:cs typeface="Times New Roman" panose="02020603050405020304" pitchFamily="18" charset="0"/>
              </a:rPr>
              <a:t>zmjenama</a:t>
            </a:r>
            <a:r>
              <a:rPr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dirty="0" err="1">
                <a:solidFill>
                  <a:srgbClr val="002060"/>
                </a:solidFill>
                <a:cs typeface="Times New Roman" panose="02020603050405020304" pitchFamily="18" charset="0"/>
              </a:rPr>
              <a:t>i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spc="-4" dirty="0" err="1">
                <a:solidFill>
                  <a:srgbClr val="002060"/>
                </a:solidFill>
                <a:cs typeface="Times New Roman" panose="02020603050405020304" pitchFamily="18" charset="0"/>
              </a:rPr>
              <a:t>dopunama</a:t>
            </a:r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, Proračun Općine Zemunik Donji za 2020. godinu smanjuje se za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8.745.800,00 </a:t>
            </a:r>
            <a:r>
              <a:rPr sz="1600" b="1" spc="-4" dirty="0" err="1">
                <a:solidFill>
                  <a:srgbClr val="002060"/>
                </a:solidFill>
                <a:cs typeface="Times New Roman" panose="02020603050405020304" pitchFamily="18" charset="0"/>
              </a:rPr>
              <a:t>kuna</a:t>
            </a:r>
            <a:r>
              <a:rPr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, </a:t>
            </a:r>
            <a:r>
              <a:rPr sz="1600" b="1" spc="-13" dirty="0" err="1">
                <a:solidFill>
                  <a:srgbClr val="002060"/>
                </a:solidFill>
                <a:cs typeface="Times New Roman" panose="02020603050405020304" pitchFamily="18" charset="0"/>
              </a:rPr>
              <a:t>što</a:t>
            </a:r>
            <a:r>
              <a:rPr sz="1600" b="1" spc="-13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je </a:t>
            </a:r>
            <a:r>
              <a:rPr sz="1600" b="1" spc="-13" dirty="0">
                <a:solidFill>
                  <a:srgbClr val="002060"/>
                </a:solidFill>
                <a:cs typeface="Times New Roman" panose="02020603050405020304" pitchFamily="18" charset="0"/>
              </a:rPr>
              <a:t>za </a:t>
            </a: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37,26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%</a:t>
            </a: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manje 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u </a:t>
            </a:r>
            <a:r>
              <a:rPr sz="1600" b="1" spc="-4" dirty="0" err="1">
                <a:solidFill>
                  <a:srgbClr val="002060"/>
                </a:solidFill>
                <a:cs typeface="Times New Roman" panose="02020603050405020304" pitchFamily="18" charset="0"/>
              </a:rPr>
              <a:t>odnosu</a:t>
            </a:r>
            <a:r>
              <a:rPr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dirty="0" err="1">
                <a:solidFill>
                  <a:srgbClr val="002060"/>
                </a:solidFill>
                <a:cs typeface="Times New Roman" panose="02020603050405020304" pitchFamily="18" charset="0"/>
              </a:rPr>
              <a:t>na</a:t>
            </a:r>
            <a:r>
              <a:rPr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plan </a:t>
            </a:r>
            <a:r>
              <a:rPr lang="hr-HR" sz="1600" b="1" spc="-4" dirty="0">
                <a:solidFill>
                  <a:srgbClr val="002060"/>
                </a:solidFill>
                <a:cs typeface="Times New Roman" panose="02020603050405020304" pitchFamily="18" charset="0"/>
              </a:rPr>
              <a:t>te iznosi 14.724.200,00 kuna.</a:t>
            </a:r>
            <a:endParaRPr sz="16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endParaRPr lang="hr-HR" sz="16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Planira se povećanje:</a:t>
            </a:r>
          </a:p>
          <a:p>
            <a:pPr marL="250546" indent="-250546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općih prihoda i primitaka – 618.600,00 kuna,</a:t>
            </a:r>
          </a:p>
          <a:p>
            <a:pPr marL="250546" indent="-250546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prihoda od zakupa – 36.000,00 kuna,</a:t>
            </a:r>
          </a:p>
          <a:p>
            <a:pPr marL="250546" indent="-250546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prihoda od komunalne naknade – 478.000,00 kuna,</a:t>
            </a:r>
          </a:p>
          <a:p>
            <a:pPr marL="250546" indent="-250546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prihodi od tekućih pomoći – 152.000,00 kuna,</a:t>
            </a:r>
          </a:p>
          <a:p>
            <a:endParaRPr lang="hr-HR" sz="1600" b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uz istodobno smanjenje prihoda po osnovi: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prihoda od pruženih usluga – 15.000,00 kuna,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Prihoda od najma stanova – 6.000,00 kuna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Prihoda od katastarske izmjere – 100.000,00 kuna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Prihoda od sufinanciranja zapošljavanja – 30.000,00 kuna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Prihodi od kapitalnih pomoći – 3.499.500,00 kuna,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Prihodi od prodaje zemljišta – 135.000,00 kuna,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Prihodi od prodaje grobnica – 42.000,00 kuna,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600" b="1" dirty="0">
                <a:solidFill>
                  <a:srgbClr val="002060"/>
                </a:solidFill>
                <a:cs typeface="Times New Roman" panose="02020603050405020304" pitchFamily="18" charset="0"/>
              </a:rPr>
              <a:t>Prihodi od primljenih kredita – 6.250.000,00 kuna.</a:t>
            </a:r>
          </a:p>
          <a:p>
            <a:pPr marL="250546" indent="-250546">
              <a:buFont typeface="Arial" panose="020B0604020202020204" pitchFamily="34" charset="0"/>
              <a:buChar char="•"/>
            </a:pPr>
            <a:endParaRPr lang="hr-HR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1600" b="1" dirty="0">
              <a:solidFill>
                <a:srgbClr val="002060"/>
              </a:solidFill>
            </a:endParaRP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48554536-B2CE-45E1-9376-89D82D47526B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41610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0659" y="114773"/>
            <a:ext cx="6386420" cy="922114"/>
          </a:xfrm>
        </p:spPr>
        <p:txBody>
          <a:bodyPr>
            <a:normAutofit fontScale="90000"/>
          </a:bodyPr>
          <a:lstStyle/>
          <a:p>
            <a:pPr algn="l"/>
            <a:r>
              <a:rPr lang="hr-HR" sz="2800" b="1" dirty="0"/>
              <a:t>Prihodi i primici Proračuna </a:t>
            </a:r>
            <a:br>
              <a:rPr lang="hr-HR" sz="2800" b="1" dirty="0"/>
            </a:br>
            <a:r>
              <a:rPr lang="hr-HR" sz="2800" b="1" dirty="0"/>
              <a:t>Općine Zemunik Donji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566985"/>
              </p:ext>
            </p:extLst>
          </p:nvPr>
        </p:nvGraphicFramePr>
        <p:xfrm>
          <a:off x="179512" y="2132856"/>
          <a:ext cx="4680519" cy="3705704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7087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95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r>
                        <a:rPr lang="hr-HR" sz="1000" dirty="0"/>
                        <a:t>(u kn)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Plan 2020.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Izmjene i dopune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Promjena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006">
                <a:tc>
                  <a:txBody>
                    <a:bodyPr/>
                    <a:lstStyle/>
                    <a:p>
                      <a:r>
                        <a:rPr lang="hr-HR" sz="800" b="1" dirty="0"/>
                        <a:t>6 PRIHODI POSLOVANJA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16.560.000,00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13.498.074,20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-18,5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006">
                <a:tc>
                  <a:txBody>
                    <a:bodyPr/>
                    <a:lstStyle/>
                    <a:p>
                      <a:r>
                        <a:rPr lang="hr-HR" sz="800" dirty="0"/>
                        <a:t>61 PRIHODI</a:t>
                      </a:r>
                      <a:r>
                        <a:rPr lang="hr-HR" sz="800" baseline="0" dirty="0"/>
                        <a:t> OD POREZA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4.351.000,00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4.535.500,00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4,2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006">
                <a:tc>
                  <a:txBody>
                    <a:bodyPr/>
                    <a:lstStyle/>
                    <a:p>
                      <a:r>
                        <a:rPr lang="hr-HR" sz="800" dirty="0"/>
                        <a:t>63 POMOĆI</a:t>
                      </a:r>
                      <a:r>
                        <a:rPr lang="hr-HR" sz="800" baseline="0" dirty="0"/>
                        <a:t> IZ INOZEMSTVA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5.299.500,00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1.969.500,00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-62,8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006">
                <a:tc>
                  <a:txBody>
                    <a:bodyPr/>
                    <a:lstStyle/>
                    <a:p>
                      <a:r>
                        <a:rPr lang="hr-HR" sz="800" dirty="0"/>
                        <a:t>64 PRIHODI OD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554.000,00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/>
                        <a:t>363.250,00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dirty="0"/>
                        <a:t>-34,4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976">
                <a:tc>
                  <a:txBody>
                    <a:bodyPr/>
                    <a:lstStyle/>
                    <a:p>
                      <a:r>
                        <a:rPr lang="hr-HR" sz="800" dirty="0"/>
                        <a:t>65 PRIHODI OD UPRAVNIH</a:t>
                      </a:r>
                      <a:r>
                        <a:rPr lang="hr-HR" sz="800" baseline="0" dirty="0"/>
                        <a:t> I</a:t>
                      </a:r>
                    </a:p>
                    <a:p>
                      <a:r>
                        <a:rPr lang="hr-HR" sz="800" baseline="0" dirty="0"/>
                        <a:t>      ADMIN. PRISTOJBI</a:t>
                      </a:r>
                      <a:endParaRPr lang="hr-H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6.215.500,00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6.533.824,20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5,1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784">
                <a:tc>
                  <a:txBody>
                    <a:bodyPr/>
                    <a:lstStyle/>
                    <a:p>
                      <a:r>
                        <a:rPr lang="hr-HR" sz="800" dirty="0"/>
                        <a:t>66 PRIHODI OD PRODAJE  PROIZV.</a:t>
                      </a:r>
                      <a:r>
                        <a:rPr lang="hr-HR" sz="800" baseline="0" dirty="0"/>
                        <a:t> </a:t>
                      </a:r>
                    </a:p>
                    <a:p>
                      <a:r>
                        <a:rPr lang="hr-HR" sz="800" baseline="0" dirty="0"/>
                        <a:t>      I ROBE, USLUGA I DONACIJA</a:t>
                      </a:r>
                      <a:endParaRPr lang="hr-H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55.000,00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40.000,00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-27,3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92">
                <a:tc>
                  <a:txBody>
                    <a:bodyPr/>
                    <a:lstStyle/>
                    <a:p>
                      <a:r>
                        <a:rPr lang="hr-HR" sz="800" dirty="0"/>
                        <a:t>68 KAZNE, UPRAVNE</a:t>
                      </a:r>
                      <a:r>
                        <a:rPr lang="hr-HR" sz="800" baseline="0" dirty="0"/>
                        <a:t> MJERE I OST.</a:t>
                      </a:r>
                    </a:p>
                    <a:p>
                      <a:r>
                        <a:rPr lang="hr-HR" sz="800" baseline="0" dirty="0"/>
                        <a:t>      PRIHODI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85.000,00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56.000,00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-34,1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2192">
                <a:tc>
                  <a:txBody>
                    <a:bodyPr/>
                    <a:lstStyle/>
                    <a:p>
                      <a:r>
                        <a:rPr lang="hr-HR" sz="800" b="1" dirty="0"/>
                        <a:t>7 PRIHODI OD</a:t>
                      </a:r>
                      <a:r>
                        <a:rPr lang="hr-HR" sz="800" b="1" baseline="0" dirty="0"/>
                        <a:t> PRODAJE NEFIN. </a:t>
                      </a:r>
                    </a:p>
                    <a:p>
                      <a:r>
                        <a:rPr lang="hr-HR" sz="800" b="1" baseline="0" dirty="0"/>
                        <a:t>      IMOVINE</a:t>
                      </a:r>
                      <a:endParaRPr lang="hr-HR" sz="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660.000,00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483.000,00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-26,8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256">
                <a:tc>
                  <a:txBody>
                    <a:bodyPr/>
                    <a:lstStyle/>
                    <a:p>
                      <a:r>
                        <a:rPr lang="hr-HR" sz="800" b="1" dirty="0"/>
                        <a:t>8 PRIMICI</a:t>
                      </a:r>
                      <a:r>
                        <a:rPr lang="hr-HR" sz="800" b="1" baseline="0" dirty="0"/>
                        <a:t> OD FIN IMOVINE I </a:t>
                      </a:r>
                    </a:p>
                    <a:p>
                      <a:r>
                        <a:rPr lang="hr-HR" sz="800" b="1" baseline="0" dirty="0"/>
                        <a:t>   ZADUŽIVANJA</a:t>
                      </a:r>
                      <a:endParaRPr lang="hr-HR" sz="8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6.250.000,00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-100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9256">
                <a:tc>
                  <a:txBody>
                    <a:bodyPr/>
                    <a:lstStyle/>
                    <a:p>
                      <a:r>
                        <a:rPr lang="hr-HR" sz="800" b="1" dirty="0"/>
                        <a:t>VIŠAK IZ PRETHODNE GODINE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0,00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743.125,80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100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8299252"/>
                  </a:ext>
                </a:extLst>
              </a:tr>
              <a:tr h="310280">
                <a:tc>
                  <a:txBody>
                    <a:bodyPr/>
                    <a:lstStyle/>
                    <a:p>
                      <a:pPr algn="l"/>
                      <a:r>
                        <a:rPr lang="hr-HR" sz="1000" b="1" dirty="0"/>
                        <a:t>UKUPNO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23.470.000,00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14.724.200,00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b="1" dirty="0"/>
                        <a:t>62</a:t>
                      </a: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6" name="TextBox 15"/>
          <p:cNvSpPr txBox="1"/>
          <p:nvPr/>
        </p:nvSpPr>
        <p:spPr>
          <a:xfrm>
            <a:off x="0" y="1340768"/>
            <a:ext cx="4716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Tablica 1</a:t>
            </a:r>
            <a:r>
              <a:rPr lang="hr-HR" sz="1100" dirty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Usporedni prikaz Plana za 2020. te Izmjena i dopuna proračuna za 2020. godinu</a:t>
            </a:r>
          </a:p>
          <a:p>
            <a:endParaRPr lang="hr-HR" sz="1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5"/>
          <p:cNvSpPr/>
          <p:nvPr/>
        </p:nvSpPr>
        <p:spPr>
          <a:xfrm>
            <a:off x="4860032" y="1340768"/>
            <a:ext cx="468052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Grafikon 1. Usporedni prikaz odnosa prihoda poslovanja Plana za 2020. godinu  te Izmjena i dopuna proračuna za 2020. godinu</a:t>
            </a:r>
            <a:endParaRPr lang="vi-VN" sz="1100" b="1" dirty="0">
              <a:solidFill>
                <a:prstClr val="black"/>
              </a:solidFill>
              <a:cs typeface="Arial" pitchFamily="34" charset="0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CC271A3B-EC97-425D-BD64-479094EAD2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3806254"/>
              </p:ext>
            </p:extLst>
          </p:nvPr>
        </p:nvGraphicFramePr>
        <p:xfrm>
          <a:off x="4895527" y="2211616"/>
          <a:ext cx="4248473" cy="3837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AB4456A4-6A20-4E56-B131-A500A09A358F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39C281C-D884-4437-B733-50CF26B52308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CD36DC36-62F0-48A5-B230-3EC1274AF2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8DB0F6B-FE8E-4CF4-ACBC-B548B7A4472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sp>
        <p:nvSpPr>
          <p:cNvPr id="18" name="TextBox 12">
            <a:extLst>
              <a:ext uri="{FF2B5EF4-FFF2-40B4-BE49-F238E27FC236}">
                <a16:creationId xmlns:a16="http://schemas.microsoft.com/office/drawing/2014/main" id="{5F952E0D-9DE2-4D90-8894-10C061FB2330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570542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0282" y="166603"/>
            <a:ext cx="6192688" cy="922114"/>
          </a:xfrm>
        </p:spPr>
        <p:txBody>
          <a:bodyPr>
            <a:normAutofit fontScale="90000"/>
          </a:bodyPr>
          <a:lstStyle/>
          <a:p>
            <a:pPr algn="l"/>
            <a:r>
              <a:rPr lang="hr-HR" sz="2800" b="1" dirty="0"/>
              <a:t>Rashodi i izdaci Proračuna Općine </a:t>
            </a:r>
            <a:br>
              <a:rPr lang="hr-HR" sz="2800" b="1" dirty="0"/>
            </a:br>
            <a:r>
              <a:rPr lang="hr-HR" sz="2800" b="1" dirty="0"/>
              <a:t>Zemunik Donji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1817666"/>
              </p:ext>
            </p:extLst>
          </p:nvPr>
        </p:nvGraphicFramePr>
        <p:xfrm>
          <a:off x="179513" y="2167722"/>
          <a:ext cx="4536503" cy="3498688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076">
                <a:tc>
                  <a:txBody>
                    <a:bodyPr/>
                    <a:lstStyle/>
                    <a:p>
                      <a:r>
                        <a:rPr lang="hr-HR" sz="1000" dirty="0"/>
                        <a:t>(u kn)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Plan 2020.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baseline="0" dirty="0"/>
                        <a:t> I</a:t>
                      </a:r>
                      <a:r>
                        <a:rPr lang="hr-HR" sz="1000" dirty="0"/>
                        <a:t>zmjene i dopune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000" dirty="0"/>
                        <a:t>Promjena % 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b="1" dirty="0"/>
                        <a:t>3</a:t>
                      </a:r>
                      <a:r>
                        <a:rPr lang="hr-HR" sz="800" b="1" baseline="0" dirty="0"/>
                        <a:t> RASHODI POSLOVANJA</a:t>
                      </a:r>
                      <a:endParaRPr lang="hr-HR" sz="800" b="1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7.372.000,00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8.387.500,00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13,77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31 RASHODI ZA</a:t>
                      </a:r>
                      <a:r>
                        <a:rPr lang="hr-HR" sz="800" baseline="0" dirty="0"/>
                        <a:t> ZAPOSLENE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2.114.000,00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2.358.000,00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11,5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32 MATERIJALNI</a:t>
                      </a:r>
                      <a:r>
                        <a:rPr lang="hr-HR" sz="800" baseline="0" dirty="0"/>
                        <a:t> RASHODI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3.702.500,00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3.751.000,00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1,3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34 FINANCIJSKI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146.000,00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74.000,00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-49,3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35 SUBVENCIJE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350.000,00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1.110.000,00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217,1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752">
                <a:tc>
                  <a:txBody>
                    <a:bodyPr/>
                    <a:lstStyle/>
                    <a:p>
                      <a:r>
                        <a:rPr lang="hr-HR" sz="800" dirty="0"/>
                        <a:t>36 POMOĆI DANE</a:t>
                      </a:r>
                      <a:r>
                        <a:rPr lang="hr-HR" sz="800" baseline="0" dirty="0"/>
                        <a:t> U INOZ. I UNUTAR </a:t>
                      </a:r>
                    </a:p>
                    <a:p>
                      <a:r>
                        <a:rPr lang="hr-HR" sz="800" baseline="0" dirty="0"/>
                        <a:t>      OPĆEG PRORAČUNA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20.000,00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4.500,00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-77,50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512">
                <a:tc>
                  <a:txBody>
                    <a:bodyPr/>
                    <a:lstStyle/>
                    <a:p>
                      <a:r>
                        <a:rPr lang="hr-HR" sz="800" dirty="0"/>
                        <a:t>37 NAKNADE</a:t>
                      </a:r>
                      <a:r>
                        <a:rPr lang="hr-HR" sz="800" baseline="0" dirty="0"/>
                        <a:t> GRAĐANA I KUĆANSTAVA</a:t>
                      </a:r>
                    </a:p>
                    <a:p>
                      <a:r>
                        <a:rPr lang="hr-HR" sz="800" baseline="0" dirty="0"/>
                        <a:t>     OD OSIG. I DRUGE NAKNADE</a:t>
                      </a:r>
                      <a:endParaRPr lang="hr-HR" sz="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527.000,00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527.500,00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0,1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dirty="0"/>
                        <a:t>38 OSTALI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512.500,00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dirty="0"/>
                        <a:t>562.500,00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dirty="0"/>
                        <a:t>9,8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800" b="1" dirty="0"/>
                        <a:t>4 RASHODI ZA NAB. NEFIN. IMOVINE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14.158.000,00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4.451.500,00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-68,,6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940">
                <a:tc>
                  <a:txBody>
                    <a:bodyPr/>
                    <a:lstStyle/>
                    <a:p>
                      <a:r>
                        <a:rPr lang="hr-HR" sz="800" b="1" dirty="0"/>
                        <a:t>5 IZDACI ZA</a:t>
                      </a:r>
                      <a:r>
                        <a:rPr lang="hr-HR" sz="800" b="1" baseline="0" dirty="0"/>
                        <a:t> FIN. IMOVINU I OTPLATU </a:t>
                      </a:r>
                    </a:p>
                    <a:p>
                      <a:r>
                        <a:rPr lang="hr-HR" sz="800" b="1" baseline="0" dirty="0"/>
                        <a:t>   ZAJMOVA</a:t>
                      </a:r>
                      <a:endParaRPr lang="hr-HR" sz="800" b="1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1.940.000,00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1.885.200,00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-2,8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2076">
                <a:tc>
                  <a:txBody>
                    <a:bodyPr/>
                    <a:lstStyle/>
                    <a:p>
                      <a:r>
                        <a:rPr lang="hr-HR" sz="1000" b="1" baseline="0" dirty="0"/>
                        <a:t>UKUPNO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23.470.000,00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800" b="1" dirty="0"/>
                        <a:t>14.724.200,00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/>
                        <a:t>101,86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Pravokutnik 5"/>
          <p:cNvSpPr/>
          <p:nvPr/>
        </p:nvSpPr>
        <p:spPr>
          <a:xfrm>
            <a:off x="179512" y="1412776"/>
            <a:ext cx="446449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Tablica 2</a:t>
            </a:r>
            <a:r>
              <a:rPr lang="hr-HR" sz="1100" dirty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Usporedni prikaz Plana za 2020. te Izmjena i dopuna Proračuna za 2020. godinu</a:t>
            </a:r>
          </a:p>
        </p:txBody>
      </p:sp>
      <p:sp>
        <p:nvSpPr>
          <p:cNvPr id="7" name="TextBox 15"/>
          <p:cNvSpPr txBox="1"/>
          <p:nvPr/>
        </p:nvSpPr>
        <p:spPr>
          <a:xfrm>
            <a:off x="4788024" y="1412776"/>
            <a:ext cx="46440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 Grafikon 2</a:t>
            </a:r>
            <a:r>
              <a:rPr lang="hr-HR" sz="1100" dirty="0">
                <a:solidFill>
                  <a:prstClr val="black"/>
                </a:solidFill>
                <a:cs typeface="Arial" pitchFamily="34" charset="0"/>
              </a:rPr>
              <a:t>. </a:t>
            </a:r>
            <a:r>
              <a:rPr lang="hr-HR" sz="1100" b="1" dirty="0">
                <a:solidFill>
                  <a:prstClr val="black"/>
                </a:solidFill>
                <a:cs typeface="Arial" pitchFamily="34" charset="0"/>
              </a:rPr>
              <a:t>Usporedni prikaz odnosa rashoda poslovanja Plana za 2020. godinu te Izmjena i dopuna Proračuna za 2020. godinu</a:t>
            </a: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ACE14C14-4AA1-4E9D-8750-0E1C8616086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4AE2DE2-354F-4059-8B75-2D088D6E3C1A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E343B5E-2642-4C25-BC61-8EAF56C5B944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2E802EEA-8BB5-4B24-823B-5816DB00D7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0F70D23-21AA-4056-948A-5F3F6164AA03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8E9697E3-2A4A-4BEB-8D4B-9B6DA327F1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2119355"/>
              </p:ext>
            </p:extLst>
          </p:nvPr>
        </p:nvGraphicFramePr>
        <p:xfrm>
          <a:off x="4779736" y="2189317"/>
          <a:ext cx="4184751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068144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hr-HR" dirty="0"/>
            </a:b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8" name="Naslov 1"/>
          <p:cNvSpPr txBox="1">
            <a:spLocks/>
          </p:cNvSpPr>
          <p:nvPr/>
        </p:nvSpPr>
        <p:spPr>
          <a:xfrm>
            <a:off x="569204" y="394262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hr-HR" sz="9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9600" b="1" dirty="0">
                <a:latin typeface="+mj-lt"/>
                <a:ea typeface="+mj-ea"/>
                <a:cs typeface="+mj-cs"/>
              </a:rPr>
              <a:t>Općine Zemunik Donji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9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po</a:t>
            </a:r>
            <a:r>
              <a:rPr kumimoji="0" lang="hr-HR" sz="96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9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9512" y="1412776"/>
            <a:ext cx="85137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400" b="1" dirty="0">
                <a:cs typeface="Arial" pitchFamily="34" charset="0"/>
              </a:rPr>
              <a:t>Grafikon 4. Rashodi Izmjena i dopuna proračuna Općine Zemunik Donji po </a:t>
            </a:r>
            <a:r>
              <a:rPr lang="hr-HR" sz="1400" b="1" u="sng" dirty="0">
                <a:solidFill>
                  <a:schemeClr val="tx2">
                    <a:lumMod val="60000"/>
                    <a:lumOff val="40000"/>
                  </a:schemeClr>
                </a:solidFill>
                <a:cs typeface="Arial" pitchFamily="34" charset="0"/>
              </a:rPr>
              <a:t>funkcijskoj klasifikaciji </a:t>
            </a:r>
            <a:r>
              <a:rPr lang="hr-HR" sz="1400" b="1" dirty="0">
                <a:solidFill>
                  <a:schemeClr val="tx2">
                    <a:lumMod val="60000"/>
                    <a:lumOff val="40000"/>
                  </a:schemeClr>
                </a:solidFill>
                <a:cs typeface="Arial" pitchFamily="34" charset="0"/>
              </a:rPr>
              <a:t> </a:t>
            </a:r>
            <a:endParaRPr lang="hr-HR" sz="1400" b="1" dirty="0">
              <a:cs typeface="Arial" pitchFamily="34" charset="0"/>
            </a:endParaRPr>
          </a:p>
        </p:txBody>
      </p:sp>
      <p:graphicFrame>
        <p:nvGraphicFramePr>
          <p:cNvPr id="10" name="Grafikon 9"/>
          <p:cNvGraphicFramePr/>
          <p:nvPr>
            <p:extLst>
              <p:ext uri="{D42A27DB-BD31-4B8C-83A1-F6EECF244321}">
                <p14:modId xmlns:p14="http://schemas.microsoft.com/office/powerpoint/2010/main" val="357808792"/>
              </p:ext>
            </p:extLst>
          </p:nvPr>
        </p:nvGraphicFramePr>
        <p:xfrm>
          <a:off x="1187624" y="1990949"/>
          <a:ext cx="7236804" cy="4227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997FD0D0-8A06-43BE-B045-764E714F906F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AC7669C-63E5-48F6-8A44-A7A6C8E837B9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B9B5193-A7F3-40BA-9E45-AD4FC8F6762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C99A1E5-AFCF-485B-9548-7174B2C4C127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sp>
        <p:nvSpPr>
          <p:cNvPr id="15" name="TextBox 12">
            <a:extLst>
              <a:ext uri="{FF2B5EF4-FFF2-40B4-BE49-F238E27FC236}">
                <a16:creationId xmlns:a16="http://schemas.microsoft.com/office/drawing/2014/main" id="{09575E3C-3452-4F54-B97A-FBF0C37A8594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88471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00E484-299D-48F0-918D-A3D81D48EA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407022"/>
              </p:ext>
            </p:extLst>
          </p:nvPr>
        </p:nvGraphicFramePr>
        <p:xfrm>
          <a:off x="611560" y="1667496"/>
          <a:ext cx="6480720" cy="44427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261780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ZAMJENIK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Dražić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091 610 1256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donacelnik@zemunik.hr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KOMUNALNO REDARSTVO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1C4124EF-2B3D-41CA-A0C6-5E70F74CAF5A}"/>
              </a:ext>
            </a:extLst>
          </p:cNvPr>
          <p:cNvSpPr/>
          <p:nvPr/>
        </p:nvSpPr>
        <p:spPr>
          <a:xfrm>
            <a:off x="539552" y="286060"/>
            <a:ext cx="2016224" cy="9233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6" name="TextBox 12">
            <a:extLst>
              <a:ext uri="{FF2B5EF4-FFF2-40B4-BE49-F238E27FC236}">
                <a16:creationId xmlns:a16="http://schemas.microsoft.com/office/drawing/2014/main" id="{6388152E-8C1F-475E-8B3C-07832AAB5B98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821841"/>
      </p:ext>
    </p:extLst>
  </p:cSld>
  <p:clrMapOvr>
    <a:masterClrMapping/>
  </p:clrMapOvr>
  <p:transition spd="slow" advClick="0" advTm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2500" y="548680"/>
            <a:ext cx="504056" cy="633001"/>
          </a:xfrm>
          <a:prstGeom prst="rect">
            <a:avLst/>
          </a:prstGeom>
        </p:spPr>
      </p:pic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6FFBF8-BB00-412E-87D3-AC1EB6893B8E}"/>
              </a:ext>
            </a:extLst>
          </p:cNvPr>
          <p:cNvSpPr/>
          <p:nvPr/>
        </p:nvSpPr>
        <p:spPr>
          <a:xfrm>
            <a:off x="611560" y="4005064"/>
            <a:ext cx="6048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/>
              <a:t>https://zemunik.hr/proracun-fin/category/74-proracun.html</a:t>
            </a:r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9884</TotalTime>
  <Words>799</Words>
  <Application>Microsoft Office PowerPoint</Application>
  <PresentationFormat>On-screen Show (4:3)</PresentationFormat>
  <Paragraphs>226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Gabriola</vt:lpstr>
      <vt:lpstr>Times New Roman</vt:lpstr>
      <vt:lpstr>Office tema</vt:lpstr>
      <vt:lpstr>    Izmjene i dopune proračuna Općine Zemunik Donji za 2020. godinu  proračun za građane   </vt:lpstr>
      <vt:lpstr>PowerPoint Presentation</vt:lpstr>
      <vt:lpstr>Izmjene i dopune proračuna Općine Zemunik  Donji za 2020. godinu </vt:lpstr>
      <vt:lpstr>Izvorni prihodi Općine Zemunik Donji</vt:lpstr>
      <vt:lpstr>Prihodi i primici Proračuna  Općine Zemunik Donji</vt:lpstr>
      <vt:lpstr>Rashodi i izdaci Proračuna Općine  Zemunik Donji</vt:lpstr>
      <vt:lpstr>  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POLUGODIŠNJI IZVJEŠTAJ O IZVRŠENJU PRORAČUNA ZADARSKE ŽUPANIJE ZA 2014. g.</dc:title>
  <dc:creator>Katarina</dc:creator>
  <cp:lastModifiedBy>Korisnik</cp:lastModifiedBy>
  <cp:revision>1303</cp:revision>
  <cp:lastPrinted>2020-07-24T06:27:59Z</cp:lastPrinted>
  <dcterms:created xsi:type="dcterms:W3CDTF">2014-10-06T07:52:48Z</dcterms:created>
  <dcterms:modified xsi:type="dcterms:W3CDTF">2021-01-01T22:20:47Z</dcterms:modified>
</cp:coreProperties>
</file>